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2" r:id="rId3"/>
    <p:sldId id="267" r:id="rId4"/>
    <p:sldId id="263" r:id="rId5"/>
    <p:sldId id="264" r:id="rId6"/>
    <p:sldId id="277" r:id="rId7"/>
    <p:sldId id="271" r:id="rId8"/>
    <p:sldId id="270" r:id="rId9"/>
    <p:sldId id="272" r:id="rId10"/>
    <p:sldId id="274" r:id="rId11"/>
    <p:sldId id="269" r:id="rId12"/>
    <p:sldId id="282" r:id="rId13"/>
    <p:sldId id="273" r:id="rId14"/>
    <p:sldId id="278" r:id="rId15"/>
    <p:sldId id="275" r:id="rId16"/>
    <p:sldId id="279" r:id="rId17"/>
    <p:sldId id="280" r:id="rId18"/>
    <p:sldId id="281" r:id="rId19"/>
    <p:sldId id="276" r:id="rId20"/>
    <p:sldId id="268" r:id="rId21"/>
    <p:sldId id="266" r:id="rId22"/>
    <p:sldId id="261" r:id="rId2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viane Freitas1" initials="VF" lastIdx="1" clrIdx="0">
    <p:extLst>
      <p:ext uri="{19B8F6BF-5375-455C-9EA6-DF929625EA0E}">
        <p15:presenceInfo xmlns:p15="http://schemas.microsoft.com/office/powerpoint/2012/main" userId="Viviane Freitas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/>
              <a:t>27/10/2020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1589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/>
              <a:t>27/10/2020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1200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/>
              <a:t>27/10/2020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8286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/>
              <a:t>27/10/2020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7792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/>
              <a:t>27/10/2020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3944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/>
              <a:t>27/10/2020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4514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/>
              <a:t>27/10/2020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9951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/>
              <a:t>27/10/2020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768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/>
              <a:t>27/10/2020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6089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/>
              <a:t>27/10/2020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6856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43"/>
            <a:ext cx="36576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3"/>
            <a:ext cx="10769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/>
              <a:t>27/10/2020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3514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A81D8-D506-4E01-B248-7FA494118BAE}" type="datetimeFigureOut">
              <a:rPr lang="pt-BR" smtClean="0"/>
              <a:t>27/10/2020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AD3FA-0A7B-4F94-86E9-FE7B507EF9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6285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LMZ\Pro Remote\.ABIPEM\Apresentação\Apresentação---Treinament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49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LMZ\Pro Remote\.ABIPEM\Apresentação\Apresentação---Treinamento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52244" y="1200710"/>
            <a:ext cx="10834254" cy="777558"/>
          </a:xfrm>
        </p:spPr>
        <p:txBody>
          <a:bodyPr>
            <a:normAutofit/>
          </a:bodyPr>
          <a:lstStyle/>
          <a:p>
            <a:r>
              <a:rPr lang="pt-BR" sz="4400" dirty="0"/>
              <a:t>Funcionalidades demonstradas</a:t>
            </a:r>
            <a:endParaRPr lang="pt-BR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78873" y="2111918"/>
            <a:ext cx="10834254" cy="3545372"/>
          </a:xfrm>
        </p:spPr>
        <p:txBody>
          <a:bodyPr>
            <a:normAutofit/>
          </a:bodyPr>
          <a:lstStyle/>
          <a:p>
            <a:r>
              <a:rPr lang="pt-BR" dirty="0"/>
              <a:t>Abertura de requerimento de aposentadoria</a:t>
            </a:r>
          </a:p>
          <a:p>
            <a:r>
              <a:rPr lang="pt-BR" dirty="0"/>
              <a:t>Abertura de requerimento de pensão</a:t>
            </a:r>
          </a:p>
          <a:p>
            <a:r>
              <a:rPr lang="pt-BR" dirty="0"/>
              <a:t>Cumprimento de exigências de prescrição</a:t>
            </a:r>
          </a:p>
          <a:p>
            <a:r>
              <a:rPr lang="pt-BR" dirty="0"/>
              <a:t>Cumprimento de exigências de prazo</a:t>
            </a:r>
          </a:p>
          <a:p>
            <a:r>
              <a:rPr lang="pt-BR" dirty="0"/>
              <a:t>Consulta do estado/situação </a:t>
            </a:r>
          </a:p>
        </p:txBody>
      </p:sp>
    </p:spTree>
    <p:extLst>
      <p:ext uri="{BB962C8B-B14F-4D97-AF65-F5344CB8AC3E}">
        <p14:creationId xmlns:p14="http://schemas.microsoft.com/office/powerpoint/2010/main" val="2082082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LMZ\Pro Remote\.ABIPEM\Apresentação\Apresentação---Treinamento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52244" y="1200710"/>
            <a:ext cx="10834254" cy="777558"/>
          </a:xfrm>
        </p:spPr>
        <p:txBody>
          <a:bodyPr>
            <a:normAutofit/>
          </a:bodyPr>
          <a:lstStyle/>
          <a:p>
            <a:r>
              <a:rPr lang="pt-BR" sz="4400" dirty="0"/>
              <a:t>Abertura de requerimento de aposentadoria</a:t>
            </a:r>
            <a:endParaRPr lang="pt-BR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78873" y="2111918"/>
            <a:ext cx="10834254" cy="3545372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Chave por CPF e matrícula </a:t>
            </a:r>
          </a:p>
          <a:p>
            <a:r>
              <a:rPr lang="pt-BR" dirty="0"/>
              <a:t>Busca de dados no CNISPF</a:t>
            </a:r>
          </a:p>
          <a:p>
            <a:r>
              <a:rPr lang="pt-BR" dirty="0"/>
              <a:t>Novos tipos de benefícios</a:t>
            </a:r>
          </a:p>
          <a:p>
            <a:r>
              <a:rPr lang="pt-BR" dirty="0"/>
              <a:t>Inclusão de novos campos</a:t>
            </a:r>
          </a:p>
          <a:p>
            <a:pPr lvl="1"/>
            <a:r>
              <a:rPr lang="pt-BR" dirty="0"/>
              <a:t>Data de ingresso no regime de origem </a:t>
            </a:r>
          </a:p>
          <a:p>
            <a:pPr lvl="1"/>
            <a:r>
              <a:rPr lang="pt-BR" dirty="0"/>
              <a:t>Data de desvinculação do regime de origem</a:t>
            </a:r>
          </a:p>
          <a:p>
            <a:pPr lvl="1"/>
            <a:r>
              <a:rPr lang="pt-BR" dirty="0"/>
              <a:t>Data de homologação no Tribunal de Contas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4397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LMZ\Pro Remote\.ABIPEM\Apresentação\Apresentação---Treinamento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52244" y="1200710"/>
            <a:ext cx="10834254" cy="777558"/>
          </a:xfrm>
        </p:spPr>
        <p:txBody>
          <a:bodyPr>
            <a:normAutofit/>
          </a:bodyPr>
          <a:lstStyle/>
          <a:p>
            <a:r>
              <a:rPr lang="pt-BR" sz="4400" dirty="0"/>
              <a:t>Exemplos de abertura de requerimento </a:t>
            </a:r>
            <a:endParaRPr lang="pt-BR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78873" y="2111918"/>
            <a:ext cx="10834254" cy="3545372"/>
          </a:xfrm>
        </p:spPr>
        <p:txBody>
          <a:bodyPr>
            <a:normAutofit fontScale="85000" lnSpcReduction="20000"/>
          </a:bodyPr>
          <a:lstStyle/>
          <a:p>
            <a:r>
              <a:rPr lang="pt-BR" dirty="0"/>
              <a:t>Requerimento de aposentadoria completo (com data de homologação do Tribunal de Contas e envio de todos os documentos obrigatórios)</a:t>
            </a:r>
          </a:p>
          <a:p>
            <a:r>
              <a:rPr lang="pt-BR" dirty="0"/>
              <a:t>Requerimento de aposentadoria sem registro do Tribunal de Contas (e envio dos documentos em segunda etapa)</a:t>
            </a:r>
          </a:p>
          <a:p>
            <a:r>
              <a:rPr lang="pt-BR" dirty="0"/>
              <a:t>Abertura de 2 requerimentos para mesmo CPF (acumulação legal de cargos)</a:t>
            </a:r>
          </a:p>
          <a:p>
            <a:r>
              <a:rPr lang="pt-BR" dirty="0"/>
              <a:t>Requerimento de aposentadoria de invalidez (alteração na análise médica)</a:t>
            </a:r>
          </a:p>
          <a:p>
            <a:r>
              <a:rPr lang="pt-BR" dirty="0"/>
              <a:t>Abertura de requerimento de pensão completo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01971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LMZ\Pro Remote\.ABIPEM\Apresentação\Apresentação---Treinamento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52244" y="1200710"/>
            <a:ext cx="10834254" cy="777558"/>
          </a:xfrm>
        </p:spPr>
        <p:txBody>
          <a:bodyPr>
            <a:normAutofit/>
          </a:bodyPr>
          <a:lstStyle/>
          <a:p>
            <a:r>
              <a:rPr lang="pt-BR" sz="4400" dirty="0"/>
              <a:t>Abertura de requerimento de aposentadoria</a:t>
            </a:r>
            <a:endParaRPr lang="pt-BR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78873" y="2111918"/>
            <a:ext cx="10834254" cy="3545372"/>
          </a:xfrm>
        </p:spPr>
        <p:txBody>
          <a:bodyPr>
            <a:normAutofit fontScale="85000" lnSpcReduction="10000"/>
          </a:bodyPr>
          <a:lstStyle/>
          <a:p>
            <a:r>
              <a:rPr lang="pt-BR" dirty="0"/>
              <a:t>Chave por CPF e matrícula </a:t>
            </a:r>
          </a:p>
          <a:p>
            <a:r>
              <a:rPr lang="pt-BR" dirty="0"/>
              <a:t>Busca de dados no CNISPF</a:t>
            </a:r>
          </a:p>
          <a:p>
            <a:r>
              <a:rPr lang="pt-BR" dirty="0"/>
              <a:t>Novos tipos de benefícios</a:t>
            </a:r>
          </a:p>
          <a:p>
            <a:r>
              <a:rPr lang="pt-BR" dirty="0"/>
              <a:t>Inclusão de novos campos</a:t>
            </a:r>
          </a:p>
          <a:p>
            <a:pPr lvl="1"/>
            <a:r>
              <a:rPr lang="pt-BR" dirty="0"/>
              <a:t>Data de ingresso no regime de origem* (inserir a primeira)</a:t>
            </a:r>
          </a:p>
          <a:p>
            <a:pPr lvl="1"/>
            <a:r>
              <a:rPr lang="pt-BR" dirty="0"/>
              <a:t>Data de desvinculação do regime de origem* (dia seguinte ao último dia)</a:t>
            </a:r>
          </a:p>
          <a:p>
            <a:pPr lvl="1"/>
            <a:r>
              <a:rPr lang="pt-BR" dirty="0"/>
              <a:t>Data de homologação no Tribunal de Contas</a:t>
            </a:r>
          </a:p>
          <a:p>
            <a:pPr marL="57150" indent="0">
              <a:buNone/>
            </a:pPr>
            <a:r>
              <a:rPr lang="pt-BR" dirty="0"/>
              <a:t>*observar o tempo efetivamente utilizado, descontando as concomitâncias.</a:t>
            </a:r>
          </a:p>
          <a:p>
            <a:endParaRPr lang="pt-BR" dirty="0"/>
          </a:p>
        </p:txBody>
      </p:sp>
      <p:pic>
        <p:nvPicPr>
          <p:cNvPr id="4" name="Picture 2" descr="E:\LMZ\Pro Remote\.ABIPEM\Apresentação\Apresentação---Treinamento2.png">
            <a:extLst>
              <a:ext uri="{FF2B5EF4-FFF2-40B4-BE49-F238E27FC236}">
                <a16:creationId xmlns:a16="http://schemas.microsoft.com/office/drawing/2014/main" id="{313B9C12-E049-43D7-BAC8-DEC796610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825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 descr="Interface gráfica do usuário, Texto, Aplicativo, Email&#10;&#10;Descrição gerada automaticamente">
            <a:extLst>
              <a:ext uri="{FF2B5EF4-FFF2-40B4-BE49-F238E27FC236}">
                <a16:creationId xmlns:a16="http://schemas.microsoft.com/office/drawing/2014/main" id="{387F50AB-18F4-4FB5-9F03-53355CE9BD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193" y="2207375"/>
            <a:ext cx="7820413" cy="3354458"/>
          </a:xfrm>
          <a:prstGeom prst="rect">
            <a:avLst/>
          </a:prstGeom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4855C1D0-C57A-4B9C-8B5A-3EE209F79DEA}"/>
              </a:ext>
            </a:extLst>
          </p:cNvPr>
          <p:cNvSpPr txBox="1">
            <a:spLocks/>
          </p:cNvSpPr>
          <p:nvPr/>
        </p:nvSpPr>
        <p:spPr>
          <a:xfrm>
            <a:off x="904644" y="1353110"/>
            <a:ext cx="10834254" cy="7775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Consulta de requerimento já existente </a:t>
            </a:r>
          </a:p>
        </p:txBody>
      </p:sp>
    </p:spTree>
    <p:extLst>
      <p:ext uri="{BB962C8B-B14F-4D97-AF65-F5344CB8AC3E}">
        <p14:creationId xmlns:p14="http://schemas.microsoft.com/office/powerpoint/2010/main" val="96384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LMZ\Pro Remote\.ABIPEM\Apresentação\Apresentação---Treinamento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52244" y="1200710"/>
            <a:ext cx="10834254" cy="777558"/>
          </a:xfrm>
        </p:spPr>
        <p:txBody>
          <a:bodyPr>
            <a:normAutofit/>
          </a:bodyPr>
          <a:lstStyle/>
          <a:p>
            <a:r>
              <a:rPr lang="pt-BR" sz="4400" dirty="0"/>
              <a:t>Nova Terminologia</a:t>
            </a:r>
            <a:endParaRPr lang="pt-BR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78873" y="2111918"/>
            <a:ext cx="10834254" cy="3545372"/>
          </a:xfrm>
        </p:spPr>
        <p:txBody>
          <a:bodyPr>
            <a:normAutofit fontScale="92500" lnSpcReduction="20000"/>
          </a:bodyPr>
          <a:lstStyle/>
          <a:p>
            <a:r>
              <a:rPr lang="pt-BR" dirty="0"/>
              <a:t>Participante: qual o participante da compensação?</a:t>
            </a:r>
          </a:p>
          <a:p>
            <a:pPr lvl="1"/>
            <a:r>
              <a:rPr lang="pt-BR" dirty="0"/>
              <a:t>Neste momento é o RGPS. Futuramente serão os demais RPPS.</a:t>
            </a:r>
          </a:p>
          <a:p>
            <a:pPr lvl="1"/>
            <a:endParaRPr lang="pt-BR" dirty="0"/>
          </a:p>
          <a:p>
            <a:r>
              <a:rPr lang="pt-BR" dirty="0"/>
              <a:t>Solicitante: o RPPS é o solicitante da compensação em relação ao participante.</a:t>
            </a:r>
          </a:p>
          <a:p>
            <a:endParaRPr lang="pt-BR" dirty="0"/>
          </a:p>
          <a:p>
            <a:r>
              <a:rPr lang="pt-BR" dirty="0"/>
              <a:t>Destinatário: o RPPS é o destinatário da compensação em relação ao participante.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0998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LMZ\Pro Remote\.ABIPEM\Apresentação\Apresentação---Treinamento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DFF623BB-0577-44C3-A45F-2C81134062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118" y="977068"/>
            <a:ext cx="8931414" cy="4541914"/>
          </a:xfrm>
          <a:prstGeom prst="rect">
            <a:avLst/>
          </a:prstGeom>
        </p:spPr>
      </p:pic>
      <p:pic>
        <p:nvPicPr>
          <p:cNvPr id="8" name="Imagem 7" descr="Interface gráfica do usuário&#10;&#10;Descrição gerada automaticamente">
            <a:extLst>
              <a:ext uri="{FF2B5EF4-FFF2-40B4-BE49-F238E27FC236}">
                <a16:creationId xmlns:a16="http://schemas.microsoft.com/office/drawing/2014/main" id="{EBE164A5-CD34-4175-BB71-BABD18D212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6568"/>
            <a:ext cx="2888230" cy="208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22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LMZ\Pro Remote\.ABIPEM\Apresentação\Apresentação---Treinamento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m 20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98A80F32-0A87-4DA6-8DAD-1A5877467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815" y="778942"/>
            <a:ext cx="8527519" cy="4671465"/>
          </a:xfrm>
          <a:prstGeom prst="rect">
            <a:avLst/>
          </a:prstGeom>
        </p:spPr>
      </p:pic>
      <p:pic>
        <p:nvPicPr>
          <p:cNvPr id="19" name="Imagem 18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8B6B2072-1D41-4555-A7D5-F192A8460A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7894" y="4539746"/>
            <a:ext cx="3009068" cy="1168380"/>
          </a:xfrm>
          <a:prstGeom prst="rect">
            <a:avLst/>
          </a:prstGeom>
        </p:spPr>
      </p:pic>
      <p:pic>
        <p:nvPicPr>
          <p:cNvPr id="23" name="Imagem 22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78B8B44A-2D26-4726-B4A2-53F0C3986F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19200"/>
            <a:ext cx="3249383" cy="208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539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LMZ\Pro Remote\.ABIPEM\Apresentação\Apresentação---Treinamento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 descr="Uma imagem contendo 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3A54855C-CACB-4D96-96D8-7DB2CD736E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217" y="1363801"/>
            <a:ext cx="8489416" cy="2065199"/>
          </a:xfrm>
          <a:prstGeom prst="rect">
            <a:avLst/>
          </a:prstGeom>
        </p:spPr>
      </p:pic>
      <p:pic>
        <p:nvPicPr>
          <p:cNvPr id="8" name="Imagem 7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E1293D87-0DC0-4F2E-9CCB-C01694E3DA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884" y="3088090"/>
            <a:ext cx="4619841" cy="222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534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LMZ\Pro Remote\.ABIPEM\Apresentação\Apresentação---Treinamento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0A384F6-2ABE-4212-BD7A-49F6421A4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12" y="1374718"/>
            <a:ext cx="5895975" cy="410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984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LMZ\Pro Remote\.ABIPEM\Apresentação\Apresentação---Treinamento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52244" y="1200710"/>
            <a:ext cx="10834254" cy="777558"/>
          </a:xfrm>
        </p:spPr>
        <p:txBody>
          <a:bodyPr>
            <a:normAutofit fontScale="90000"/>
          </a:bodyPr>
          <a:lstStyle/>
          <a:p>
            <a:r>
              <a:rPr lang="pt-BR" sz="4400" dirty="0"/>
              <a:t>Exemplos data de ingresso e desvinculação no regime de origem</a:t>
            </a:r>
            <a:endParaRPr lang="pt-BR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90950" y="2437234"/>
            <a:ext cx="5677965" cy="3220056"/>
          </a:xfrm>
        </p:spPr>
        <p:txBody>
          <a:bodyPr>
            <a:normAutofit/>
          </a:bodyPr>
          <a:lstStyle/>
          <a:p>
            <a:r>
              <a:rPr lang="pt-BR" sz="2400" b="1" dirty="0"/>
              <a:t>Períodos da CTC do INSS:</a:t>
            </a:r>
          </a:p>
          <a:p>
            <a:pPr marL="0" indent="0">
              <a:buNone/>
            </a:pPr>
            <a:r>
              <a:rPr lang="pt-BR" sz="2400" dirty="0"/>
              <a:t>    Empresa 1: 01/01/1990 a 20/03/1991</a:t>
            </a:r>
          </a:p>
          <a:p>
            <a:pPr marL="0" indent="0">
              <a:buNone/>
            </a:pPr>
            <a:r>
              <a:rPr lang="pt-BR" sz="2400" dirty="0"/>
              <a:t>    Empresa 2: 01/09/1991 a 25/06/1995</a:t>
            </a:r>
          </a:p>
          <a:p>
            <a:pPr marL="0" indent="0">
              <a:buNone/>
            </a:pPr>
            <a:r>
              <a:rPr lang="pt-BR" sz="2400" dirty="0"/>
              <a:t>    Empresa 3: 26/12/1999</a:t>
            </a:r>
          </a:p>
          <a:p>
            <a:pPr marL="0" indent="0">
              <a:buNone/>
            </a:pPr>
            <a:r>
              <a:rPr lang="pt-BR" sz="2400" dirty="0"/>
              <a:t>    Data de ingresso no RPPS: 01/12/1999</a:t>
            </a:r>
          </a:p>
          <a:p>
            <a:pPr marL="0" indent="0">
              <a:buNone/>
            </a:pPr>
            <a:endParaRPr lang="pt-BR" sz="1600" dirty="0"/>
          </a:p>
          <a:p>
            <a:pPr marL="0" indent="0">
              <a:buNone/>
            </a:pPr>
            <a:r>
              <a:rPr lang="pt-BR" sz="2400" dirty="0"/>
              <a:t>Concomitância: 01/12/1999 a 26/12/1999</a:t>
            </a:r>
          </a:p>
          <a:p>
            <a:endParaRPr lang="pt-BR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1B0AB63E-09B8-4ABA-8286-2BCC5A88B3BA}"/>
              </a:ext>
            </a:extLst>
          </p:cNvPr>
          <p:cNvSpPr txBox="1">
            <a:spLocks/>
          </p:cNvSpPr>
          <p:nvPr/>
        </p:nvSpPr>
        <p:spPr>
          <a:xfrm>
            <a:off x="6096000" y="2448826"/>
            <a:ext cx="5677965" cy="2539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solidFill>
                  <a:srgbClr val="0070C0"/>
                </a:solidFill>
              </a:rPr>
              <a:t>Data de ingresso no regime de origem:</a:t>
            </a:r>
          </a:p>
          <a:p>
            <a:pPr marL="0" indent="0">
              <a:buNone/>
            </a:pPr>
            <a:r>
              <a:rPr lang="pt-BR" sz="2400" dirty="0">
                <a:solidFill>
                  <a:srgbClr val="0070C0"/>
                </a:solidFill>
              </a:rPr>
              <a:t>01/01/1990</a:t>
            </a:r>
          </a:p>
          <a:p>
            <a:endParaRPr lang="pt-BR" sz="2400" dirty="0">
              <a:solidFill>
                <a:srgbClr val="0070C0"/>
              </a:solidFill>
            </a:endParaRPr>
          </a:p>
          <a:p>
            <a:r>
              <a:rPr lang="pt-BR" sz="2400" dirty="0">
                <a:solidFill>
                  <a:srgbClr val="0070C0"/>
                </a:solidFill>
              </a:rPr>
              <a:t>Data de desvinculação no regime de origem: 01/12/1999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7661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LMZ\Pro Remote\.ABIPEM\Apresentação\Apresentação---Treinamento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52244" y="1200710"/>
            <a:ext cx="10834254" cy="777558"/>
          </a:xfrm>
        </p:spPr>
        <p:txBody>
          <a:bodyPr>
            <a:normAutofit fontScale="90000"/>
          </a:bodyPr>
          <a:lstStyle/>
          <a:p>
            <a:r>
              <a:rPr lang="pt-BR" sz="4400" dirty="0"/>
              <a:t>Exemplos de mensagens de validação na abertura do requerimento de aposentadoria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C38756C-0A3F-4E6E-A0EC-7C0134DABC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91" y="2251984"/>
            <a:ext cx="10631192" cy="52891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5FA8D11-94AF-4CB8-BA08-3BF706D409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91" y="2787831"/>
            <a:ext cx="11570284" cy="482505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1D45F1AB-AB34-426E-AACF-62BC41E27A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615" y="3374760"/>
            <a:ext cx="2087575" cy="482505"/>
          </a:xfrm>
          <a:prstGeom prst="rect">
            <a:avLst/>
          </a:prstGeom>
        </p:spPr>
      </p:pic>
      <p:pic>
        <p:nvPicPr>
          <p:cNvPr id="14" name="Imagem 13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8D0008E3-391C-44B6-BE25-EB1BDA8145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91" y="3407433"/>
            <a:ext cx="6400157" cy="2011273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63993EDF-4B70-492F-9408-204DAE5772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756" y="3994362"/>
            <a:ext cx="5873244" cy="482504"/>
          </a:xfrm>
          <a:prstGeom prst="rect">
            <a:avLst/>
          </a:prstGeom>
        </p:spPr>
      </p:pic>
      <p:pic>
        <p:nvPicPr>
          <p:cNvPr id="18" name="Imagem 17" descr="Interface gráfica do usuário&#10;&#10;Descrição gerada automaticamente">
            <a:extLst>
              <a:ext uri="{FF2B5EF4-FFF2-40B4-BE49-F238E27FC236}">
                <a16:creationId xmlns:a16="http://schemas.microsoft.com/office/drawing/2014/main" id="{2862B602-F099-4F83-BB3D-6F8C234B0B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326" y="4708695"/>
            <a:ext cx="4072256" cy="63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548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LMZ\Pro Remote\.ABIPEM\Apresentação\Apresentação---Treinamento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m 14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D2EB95E-AF2D-473D-ADCD-31EDC71E46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61" y="1938848"/>
            <a:ext cx="8984759" cy="2126164"/>
          </a:xfrm>
          <a:prstGeom prst="rect">
            <a:avLst/>
          </a:prstGeom>
        </p:spPr>
      </p:pic>
      <p:pic>
        <p:nvPicPr>
          <p:cNvPr id="9" name="Imagem 8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F05E99D7-17C4-4BC7-9AE7-0D75F4A6CD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225" y="3856070"/>
            <a:ext cx="2263336" cy="1554615"/>
          </a:xfrm>
          <a:prstGeom prst="rect">
            <a:avLst/>
          </a:prstGeom>
        </p:spPr>
      </p:pic>
      <p:pic>
        <p:nvPicPr>
          <p:cNvPr id="11" name="Imagem 10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57828F6D-DEA0-4947-85ED-551E489ADC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3856070"/>
            <a:ext cx="2263336" cy="1554615"/>
          </a:xfrm>
          <a:prstGeom prst="rect">
            <a:avLst/>
          </a:prstGeom>
        </p:spPr>
      </p:pic>
      <p:sp>
        <p:nvSpPr>
          <p:cNvPr id="17" name="Title 2">
            <a:extLst>
              <a:ext uri="{FF2B5EF4-FFF2-40B4-BE49-F238E27FC236}">
                <a16:creationId xmlns:a16="http://schemas.microsoft.com/office/drawing/2014/main" id="{B2E94F46-5FDA-43AC-BB58-B53EE23AD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244" y="1200710"/>
            <a:ext cx="10834254" cy="777558"/>
          </a:xfrm>
        </p:spPr>
        <p:txBody>
          <a:bodyPr>
            <a:normAutofit/>
          </a:bodyPr>
          <a:lstStyle/>
          <a:p>
            <a:r>
              <a:rPr lang="pt-BR" dirty="0"/>
              <a:t>Tela de c</a:t>
            </a:r>
            <a:r>
              <a:rPr lang="pt-BR" sz="4400" dirty="0"/>
              <a:t>umprimento de exigências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94623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LMZ\Pro Remote\.ABIPEM\Apresentação\Apresentação---Treinamento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92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Interface gráfica do usuário, Aplicativo, Teams&#10;&#10;Descrição gerada automaticamente">
            <a:extLst>
              <a:ext uri="{FF2B5EF4-FFF2-40B4-BE49-F238E27FC236}">
                <a16:creationId xmlns:a16="http://schemas.microsoft.com/office/drawing/2014/main" id="{FB550371-202A-496D-BB7F-41AD916E4F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314" y="1053308"/>
            <a:ext cx="7453006" cy="3627434"/>
          </a:xfrm>
          <a:prstGeom prst="rect">
            <a:avLst/>
          </a:prstGeom>
        </p:spPr>
      </p:pic>
      <p:pic>
        <p:nvPicPr>
          <p:cNvPr id="4" name="Imagem 3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FA679D54-2A59-4A50-A3AC-E57F133A58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79" y="1415258"/>
            <a:ext cx="2873635" cy="1745131"/>
          </a:xfrm>
          <a:prstGeom prst="rect">
            <a:avLst/>
          </a:prstGeom>
        </p:spPr>
      </p:pic>
      <p:pic>
        <p:nvPicPr>
          <p:cNvPr id="7" name="Imagem 6" descr="Interface gráfica do usuário, Texto, Aplicativo, chat ou mensagem de texto&#10;&#10;Descrição gerada automaticamente">
            <a:extLst>
              <a:ext uri="{FF2B5EF4-FFF2-40B4-BE49-F238E27FC236}">
                <a16:creationId xmlns:a16="http://schemas.microsoft.com/office/drawing/2014/main" id="{D6342F01-EF83-4CE3-B882-61E441A09D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817" y="2506900"/>
            <a:ext cx="3223539" cy="92210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ECCBD92-BA1A-4FFF-93EC-83DB88D4E96C}"/>
              </a:ext>
            </a:extLst>
          </p:cNvPr>
          <p:cNvSpPr txBox="1"/>
          <p:nvPr/>
        </p:nvSpPr>
        <p:spPr>
          <a:xfrm>
            <a:off x="3007706" y="4851380"/>
            <a:ext cx="7948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>
                <a:solidFill>
                  <a:srgbClr val="FF0000"/>
                </a:solidFill>
              </a:rPr>
              <a:t>Obs</a:t>
            </a:r>
            <a:r>
              <a:rPr lang="pt-BR" dirty="0">
                <a:solidFill>
                  <a:srgbClr val="FF0000"/>
                </a:solidFill>
              </a:rPr>
              <a:t>: exigências automáticas do sistema são obrigatórias. Devem ser cumpridas para serem encerradas.</a:t>
            </a:r>
          </a:p>
        </p:txBody>
      </p:sp>
    </p:spTree>
    <p:extLst>
      <p:ext uri="{BB962C8B-B14F-4D97-AF65-F5344CB8AC3E}">
        <p14:creationId xmlns:p14="http://schemas.microsoft.com/office/powerpoint/2010/main" val="1400625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LMZ\Pro Remote\.ABIPEM\Apresentação\Apresentação---Treinamento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3122719E-8002-4613-8B52-7E2B73AA5F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45" y="1028230"/>
            <a:ext cx="2659610" cy="2232853"/>
          </a:xfrm>
          <a:prstGeom prst="rect">
            <a:avLst/>
          </a:prstGeom>
        </p:spPr>
      </p:pic>
      <p:pic>
        <p:nvPicPr>
          <p:cNvPr id="5" name="Imagem 4" descr="Interface gráfica do usuário, Texto, Aplicativo, Email&#10;&#10;Descrição gerada automaticamente">
            <a:extLst>
              <a:ext uri="{FF2B5EF4-FFF2-40B4-BE49-F238E27FC236}">
                <a16:creationId xmlns:a16="http://schemas.microsoft.com/office/drawing/2014/main" id="{884D40CF-88BF-4048-9DDA-613E653ECD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825" y="1196147"/>
            <a:ext cx="8410575" cy="412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9977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LMZ\Pro Remote\.ABIPEM\Apresentação\Apresentação---Treinamento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Interface gráfica do usuário, Texto, Aplicativo, Email&#10;&#10;Descrição gerada automaticamente">
            <a:extLst>
              <a:ext uri="{FF2B5EF4-FFF2-40B4-BE49-F238E27FC236}">
                <a16:creationId xmlns:a16="http://schemas.microsoft.com/office/drawing/2014/main" id="{23995F4D-3001-4FE0-AB51-448FD28BC7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278" y="1118057"/>
            <a:ext cx="8535140" cy="4107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6411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LMZ\Pro Remote\.ABIPEM\Apresentação\Apresentação---Treinamento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m 10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3D6CEEBF-4036-402B-8A69-1FB61D07DB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02" y="998706"/>
            <a:ext cx="6767146" cy="2591025"/>
          </a:xfrm>
          <a:prstGeom prst="rect">
            <a:avLst/>
          </a:prstGeom>
        </p:spPr>
      </p:pic>
      <p:pic>
        <p:nvPicPr>
          <p:cNvPr id="9" name="Imagem 8" descr="Interface gráfica do usuário, Texto, Aplicativo, Email&#10;&#10;Descrição gerada automaticamente">
            <a:extLst>
              <a:ext uri="{FF2B5EF4-FFF2-40B4-BE49-F238E27FC236}">
                <a16:creationId xmlns:a16="http://schemas.microsoft.com/office/drawing/2014/main" id="{B4FCFDBC-8A2A-4390-8EF7-6621383E57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985" y="1285519"/>
            <a:ext cx="7218686" cy="401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4526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LMZ\Pro Remote\.ABIPEM\Apresentação\Apresentação---Treinamento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Agrupar 19">
            <a:extLst>
              <a:ext uri="{FF2B5EF4-FFF2-40B4-BE49-F238E27FC236}">
                <a16:creationId xmlns:a16="http://schemas.microsoft.com/office/drawing/2014/main" id="{401119A6-D714-40F6-B97F-90D935987717}"/>
              </a:ext>
            </a:extLst>
          </p:cNvPr>
          <p:cNvGrpSpPr/>
          <p:nvPr/>
        </p:nvGrpSpPr>
        <p:grpSpPr>
          <a:xfrm>
            <a:off x="1288983" y="1140798"/>
            <a:ext cx="9764071" cy="4115157"/>
            <a:chOff x="233907" y="1026502"/>
            <a:chExt cx="9764071" cy="4115157"/>
          </a:xfrm>
        </p:grpSpPr>
        <p:pic>
          <p:nvPicPr>
            <p:cNvPr id="3" name="Imagem 2" descr="Interface gráfica do usuário, Texto, Aplicativo, Email&#10;&#10;Descrição gerada automaticamente">
              <a:extLst>
                <a:ext uri="{FF2B5EF4-FFF2-40B4-BE49-F238E27FC236}">
                  <a16:creationId xmlns:a16="http://schemas.microsoft.com/office/drawing/2014/main" id="{2605A2BC-7910-468E-B37E-3DEE75AA15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0696" y="1026502"/>
              <a:ext cx="7407282" cy="4115157"/>
            </a:xfrm>
            <a:prstGeom prst="rect">
              <a:avLst/>
            </a:prstGeom>
          </p:spPr>
        </p:pic>
        <p:pic>
          <p:nvPicPr>
            <p:cNvPr id="5" name="Imagem 4" descr="Interface gráfica do usuário, Texto, Aplicativo&#10;&#10;Descrição gerada automaticamente">
              <a:extLst>
                <a:ext uri="{FF2B5EF4-FFF2-40B4-BE49-F238E27FC236}">
                  <a16:creationId xmlns:a16="http://schemas.microsoft.com/office/drawing/2014/main" id="{789AE271-9CCF-474B-A420-C4F1F4959B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5746" y="2089704"/>
              <a:ext cx="2400508" cy="1219306"/>
            </a:xfrm>
            <a:prstGeom prst="rect">
              <a:avLst/>
            </a:prstGeom>
          </p:spPr>
        </p:pic>
        <p:pic>
          <p:nvPicPr>
            <p:cNvPr id="9" name="Imagem 8" descr="Interface gráfica do usuário, Texto, Aplicativo, chat ou mensagem de texto&#10;&#10;Descrição gerada automaticamente">
              <a:extLst>
                <a:ext uri="{FF2B5EF4-FFF2-40B4-BE49-F238E27FC236}">
                  <a16:creationId xmlns:a16="http://schemas.microsoft.com/office/drawing/2014/main" id="{9B61211E-6115-4D55-ABFC-23881407D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25810" y="1510534"/>
              <a:ext cx="2316681" cy="1798476"/>
            </a:xfrm>
            <a:prstGeom prst="rect">
              <a:avLst/>
            </a:prstGeom>
          </p:spPr>
        </p:pic>
        <p:pic>
          <p:nvPicPr>
            <p:cNvPr id="11" name="Imagem 10" descr="Interface gráfica do usuário, Texto, Aplicativo, chat ou mensagem de texto&#10;&#10;Descrição gerada automaticamente">
              <a:extLst>
                <a:ext uri="{FF2B5EF4-FFF2-40B4-BE49-F238E27FC236}">
                  <a16:creationId xmlns:a16="http://schemas.microsoft.com/office/drawing/2014/main" id="{29904488-32B8-4E85-810E-42BB85B39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907" y="2122056"/>
              <a:ext cx="2339543" cy="2613887"/>
            </a:xfrm>
            <a:prstGeom prst="rect">
              <a:avLst/>
            </a:prstGeom>
          </p:spPr>
        </p:pic>
        <p:pic>
          <p:nvPicPr>
            <p:cNvPr id="13" name="Imagem 12" descr="Interface gráfica do usuário, Texto, Aplicativo, chat ou mensagem de texto&#10;&#10;Descrição gerada automaticamente">
              <a:extLst>
                <a:ext uri="{FF2B5EF4-FFF2-40B4-BE49-F238E27FC236}">
                  <a16:creationId xmlns:a16="http://schemas.microsoft.com/office/drawing/2014/main" id="{3DD4A23A-62DD-47CE-8C79-459CD201F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9426" y="3351770"/>
              <a:ext cx="2331922" cy="1630821"/>
            </a:xfrm>
            <a:prstGeom prst="rect">
              <a:avLst/>
            </a:prstGeom>
          </p:spPr>
        </p:pic>
        <p:pic>
          <p:nvPicPr>
            <p:cNvPr id="19" name="Imagem 18" descr="Interface gráfica do usuário, Texto, Aplicativo, chat ou mensagem de texto&#10;&#10;Descrição gerada automaticamente">
              <a:extLst>
                <a:ext uri="{FF2B5EF4-FFF2-40B4-BE49-F238E27FC236}">
                  <a16:creationId xmlns:a16="http://schemas.microsoft.com/office/drawing/2014/main" id="{41CB3E87-D75A-47EA-B402-607386C63BF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0696" y="3983319"/>
              <a:ext cx="2187130" cy="11583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3128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LMZ\Pro Remote\.ABIPEM\Apresentação\Apresentação---Treinamento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F3DA724C-2BB2-492C-95F3-555485AAFC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611" y="1401904"/>
            <a:ext cx="7475868" cy="2027096"/>
          </a:xfrm>
          <a:prstGeom prst="rect">
            <a:avLst/>
          </a:prstGeom>
        </p:spPr>
      </p:pic>
      <p:pic>
        <p:nvPicPr>
          <p:cNvPr id="2" name="Imagem 1" descr="Uma imagem contendo 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7345B336-002B-41BF-A865-029712CC07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201" y="2998383"/>
            <a:ext cx="4938188" cy="200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8907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LMZ\Pro Remote\.ABIPEM\Apresentação\Apresentação---Treinamento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 descr="Interface gráfica do usuário, Texto, Aplicativo, Email&#10;&#10;Descrição gerada automaticamente">
            <a:extLst>
              <a:ext uri="{FF2B5EF4-FFF2-40B4-BE49-F238E27FC236}">
                <a16:creationId xmlns:a16="http://schemas.microsoft.com/office/drawing/2014/main" id="{17E3FB09-A1D2-4B23-96C5-5987DCA341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475" y="1002964"/>
            <a:ext cx="7340352" cy="460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5217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LMZ\Pro Remote\.ABIPEM\Apresentação\Apresentação---Treinamento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9075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 descr="Interface gráfica do usuário, Texto, Aplicativo, Email&#10;&#10;Descrição gerada automaticamente">
            <a:extLst>
              <a:ext uri="{FF2B5EF4-FFF2-40B4-BE49-F238E27FC236}">
                <a16:creationId xmlns:a16="http://schemas.microsoft.com/office/drawing/2014/main" id="{5E7C675A-CBBB-49F8-BEBF-8E04AED43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875" y="851198"/>
            <a:ext cx="8893311" cy="438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182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LMZ\Pro Remote\.ABIPEM\Apresentação\Apresentação---Treinamento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0900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370</TotalTime>
  <Words>367</Words>
  <Application>Microsoft Office PowerPoint</Application>
  <PresentationFormat>Widescreen</PresentationFormat>
  <Paragraphs>52</Paragraphs>
  <Slides>22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Apresentação do PowerPoint</vt:lpstr>
      <vt:lpstr>Funcionalidades demonstradas</vt:lpstr>
      <vt:lpstr>Abertura de requerimento de aposentadoria</vt:lpstr>
      <vt:lpstr>Exemplos de abertura de requerimento </vt:lpstr>
      <vt:lpstr>Abertura de requerimento de aposentadoria</vt:lpstr>
      <vt:lpstr>Nova Terminologia</vt:lpstr>
      <vt:lpstr>Apresentação do PowerPoint</vt:lpstr>
      <vt:lpstr>Apresentação do PowerPoint</vt:lpstr>
      <vt:lpstr>Apresentação do PowerPoint</vt:lpstr>
      <vt:lpstr>Apresentação do PowerPoint</vt:lpstr>
      <vt:lpstr>Exemplos data de ingresso e desvinculação no regime de origem</vt:lpstr>
      <vt:lpstr>Exemplos de mensagens de validação na abertura do requerimento de aposentadoria</vt:lpstr>
      <vt:lpstr>Tela de cumprimento de exigências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Larissa</dc:creator>
  <cp:lastModifiedBy>Viviane Freitas1</cp:lastModifiedBy>
  <cp:revision>51</cp:revision>
  <dcterms:created xsi:type="dcterms:W3CDTF">2020-06-22T18:15:46Z</dcterms:created>
  <dcterms:modified xsi:type="dcterms:W3CDTF">2020-10-27T13:14:55Z</dcterms:modified>
</cp:coreProperties>
</file>