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840" r:id="rId2"/>
    <p:sldMasterId id="2147483852" r:id="rId3"/>
    <p:sldMasterId id="2147483864" r:id="rId4"/>
  </p:sldMasterIdLst>
  <p:notesMasterIdLst>
    <p:notesMasterId r:id="rId15"/>
  </p:notesMasterIdLst>
  <p:handoutMasterIdLst>
    <p:handoutMasterId r:id="rId16"/>
  </p:handoutMasterIdLst>
  <p:sldIdLst>
    <p:sldId id="304" r:id="rId5"/>
    <p:sldId id="257" r:id="rId6"/>
    <p:sldId id="259" r:id="rId7"/>
    <p:sldId id="300" r:id="rId8"/>
    <p:sldId id="260" r:id="rId9"/>
    <p:sldId id="264" r:id="rId10"/>
    <p:sldId id="301" r:id="rId11"/>
    <p:sldId id="265" r:id="rId12"/>
    <p:sldId id="302" r:id="rId13"/>
    <p:sldId id="305" r:id="rId14"/>
  </p:sldIdLst>
  <p:sldSz cx="12193588" cy="6858000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788" y="60"/>
      </p:cViewPr>
      <p:guideLst>
        <p:guide orient="horz" pos="2205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t-BR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" pitchFamily="2"/>
            </a:endParaRPr>
          </a:p>
        </p:txBody>
      </p:sp>
      <p:sp>
        <p:nvSpPr>
          <p:cNvPr id="3" name="Espaço Reservado para Data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t-BR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Espaço Reservado para Rodapé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t-BR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Espaço Reservado para Número de Slide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5F8DBCD9-18AB-41E4-ADEB-F0BA0BE7F155}" type="slidenum">
              <a:t>‹nº›</a:t>
            </a:fld>
            <a:endParaRPr lang="pt-BR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1673133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pt-BR"/>
          </a:p>
        </p:txBody>
      </p:sp>
      <p:sp>
        <p:nvSpPr>
          <p:cNvPr id="4" name="Espaço Reservado para Cabeçalho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rtl="0" hangingPunct="0">
              <a:buNone/>
              <a:tabLst/>
              <a:defRPr lang="pt-B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5" name="Espaço Reservado para Data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r" rtl="0" hangingPunct="0">
              <a:buNone/>
              <a:tabLst/>
              <a:defRPr lang="pt-B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6" name="Espaço Reservado para Rodapé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/>
          <a:lstStyle>
            <a:lvl1pPr lvl="0" rtl="0" hangingPunct="0">
              <a:buNone/>
              <a:tabLst/>
              <a:defRPr lang="pt-B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7" name="Espaço Reservado para Número de Slide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/>
          <a:lstStyle>
            <a:lvl1pPr lvl="0" algn="r" rtl="0" hangingPunct="0">
              <a:buNone/>
              <a:tabLst/>
              <a:defRPr lang="pt-B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5A9E29B7-6943-49F7-B3EE-DB447332A816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7325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hangingPunct="0">
      <a:tabLst/>
      <a:defRPr lang="pt-BR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Liberation Sans" pitchFamily="18"/>
        <a:ea typeface="Microsoft YaHei" pitchFamily="2"/>
        <a:cs typeface="Ari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1" y="2130431"/>
            <a:ext cx="10364788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598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1ADEC-789B-4056-9C11-5D9E0463690D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BED60-7F10-408A-8605-DB501BB10569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3472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1ADEC-789B-4056-9C11-5D9E0463690D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851B2-1DD7-468E-8024-5CAA89A35300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4651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616" y="4406906"/>
            <a:ext cx="10364787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616" y="2906713"/>
            <a:ext cx="10364787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1ADEC-789B-4056-9C11-5D9E0463690D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2B8F7-4357-4C0B-842D-146D8C1AC2E9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2793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599" y="1600206"/>
            <a:ext cx="54102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1" y="1600206"/>
            <a:ext cx="54117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1ADEC-789B-4056-9C11-5D9E0463690D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1A63-F5DC-4D35-B5AE-A1E15D7ACA11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5514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4" y="1535113"/>
            <a:ext cx="53879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4" y="2174875"/>
            <a:ext cx="53879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4426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4426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1ADEC-789B-4056-9C11-5D9E0463690D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ABB41-72A6-4AA9-BF66-506CB03F27BB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9846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1ADEC-789B-4056-9C11-5D9E0463690D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4DFBC-19DE-4427-A673-15DD151C812C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4289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1ADEC-789B-4056-9C11-5D9E0463690D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05F8F-2E1E-4F0C-8DC2-C179270E9071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588296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7266" y="273056"/>
            <a:ext cx="68167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1ADEC-789B-4056-9C11-5D9E0463690D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7D425-2787-4218-A2CC-D6CE7760E225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7690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0778" y="4800600"/>
            <a:ext cx="731519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90778" y="612775"/>
            <a:ext cx="7315199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90778" y="5367338"/>
            <a:ext cx="731519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1ADEC-789B-4056-9C11-5D9E0463690D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7026B-6078-4D8B-B448-A107B0E7EC8D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347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1ADEC-789B-4056-9C11-5D9E0463690D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AC439-8EE0-4534-9CD2-BA516E4A1326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8578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40790" y="274644"/>
            <a:ext cx="27432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599" y="274644"/>
            <a:ext cx="8078788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1ADEC-789B-4056-9C11-5D9E0463690D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4797-EA41-46F4-BF0A-C80399F32EB9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8433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048397" y="3124200"/>
            <a:ext cx="8230672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3048397" y="5003322"/>
            <a:ext cx="8230672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5375" y="1110564"/>
            <a:ext cx="2286000" cy="508066"/>
          </a:xfrm>
        </p:spPr>
        <p:txBody>
          <a:bodyPr/>
          <a:lstStyle/>
          <a:p>
            <a:fld id="{0A98AF03-7270-45C2-A683-C5E353EF01A5}" type="datetime4">
              <a:rPr lang="en-US" smtClean="0"/>
              <a:pPr/>
              <a:t>October 23, 2020</a:t>
            </a:fld>
            <a:endParaRPr lang="en-US" dirty="0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7505" y="4117630"/>
            <a:ext cx="3657600" cy="5121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Retângulo 9"/>
          <p:cNvSpPr/>
          <p:nvPr/>
        </p:nvSpPr>
        <p:spPr bwMode="auto">
          <a:xfrm>
            <a:off x="508066" y="0"/>
            <a:ext cx="812906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368496" y="0"/>
            <a:ext cx="139570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ângulo 13"/>
          <p:cNvSpPr/>
          <p:nvPr/>
        </p:nvSpPr>
        <p:spPr bwMode="auto">
          <a:xfrm>
            <a:off x="1320972" y="0"/>
            <a:ext cx="242528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 bwMode="auto">
          <a:xfrm>
            <a:off x="1521958" y="0"/>
            <a:ext cx="3070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14181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ector reto 17"/>
          <p:cNvSpPr>
            <a:spLocks noChangeShapeType="1"/>
          </p:cNvSpPr>
          <p:nvPr/>
        </p:nvSpPr>
        <p:spPr bwMode="auto">
          <a:xfrm>
            <a:off x="1219359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113896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23024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1422585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ector reto 21"/>
          <p:cNvSpPr>
            <a:spLocks noChangeShapeType="1"/>
          </p:cNvSpPr>
          <p:nvPr/>
        </p:nvSpPr>
        <p:spPr bwMode="auto">
          <a:xfrm>
            <a:off x="12153391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ângulo 26"/>
          <p:cNvSpPr/>
          <p:nvPr/>
        </p:nvSpPr>
        <p:spPr bwMode="auto">
          <a:xfrm>
            <a:off x="1625813" y="0"/>
            <a:ext cx="101613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812907" y="3429000"/>
            <a:ext cx="1727425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746406" y="4866752"/>
            <a:ext cx="855343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e 23"/>
          <p:cNvSpPr/>
          <p:nvPr/>
        </p:nvSpPr>
        <p:spPr bwMode="auto">
          <a:xfrm>
            <a:off x="1454963" y="5500632"/>
            <a:ext cx="182904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e 25"/>
          <p:cNvSpPr/>
          <p:nvPr/>
        </p:nvSpPr>
        <p:spPr bwMode="auto">
          <a:xfrm>
            <a:off x="2219233" y="5788152"/>
            <a:ext cx="365808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e 24"/>
          <p:cNvSpPr/>
          <p:nvPr/>
        </p:nvSpPr>
        <p:spPr>
          <a:xfrm>
            <a:off x="2540331" y="4495800"/>
            <a:ext cx="487744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 bwMode="auto">
          <a:xfrm>
            <a:off x="1767622" y="4928702"/>
            <a:ext cx="812906" cy="517524"/>
          </a:xfrm>
        </p:spPr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09679" y="1600200"/>
            <a:ext cx="9958097" cy="487375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5A93482-8E69-40F7-BCAD-5662A6CADB27}" type="datetime4">
              <a:rPr lang="en-US" smtClean="0"/>
              <a:pPr/>
              <a:t>October 23, 2020</a:t>
            </a:fld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8397" y="2895600"/>
            <a:ext cx="8230672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048397" y="5010150"/>
            <a:ext cx="8230672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555" y="1106899"/>
            <a:ext cx="2286000" cy="508066"/>
          </a:xfrm>
        </p:spPr>
        <p:txBody>
          <a:bodyPr/>
          <a:lstStyle/>
          <a:p>
            <a:fld id="{FBB7EAE1-CAAC-4AEF-919E-158692B1E55E}" type="datetime4">
              <a:rPr lang="en-US" smtClean="0"/>
              <a:pPr/>
              <a:t>October 23, 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7755" y="4114769"/>
            <a:ext cx="3657600" cy="51213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tângulo 8"/>
          <p:cNvSpPr/>
          <p:nvPr/>
        </p:nvSpPr>
        <p:spPr bwMode="auto">
          <a:xfrm>
            <a:off x="508066" y="0"/>
            <a:ext cx="812906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368496" y="0"/>
            <a:ext cx="139570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1320972" y="0"/>
            <a:ext cx="242528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1521958" y="0"/>
            <a:ext cx="3070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14181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ector reto 13"/>
          <p:cNvSpPr>
            <a:spLocks noChangeShapeType="1"/>
          </p:cNvSpPr>
          <p:nvPr/>
        </p:nvSpPr>
        <p:spPr bwMode="auto">
          <a:xfrm>
            <a:off x="1219359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113896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23024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ector reto 16"/>
          <p:cNvSpPr>
            <a:spLocks noChangeShapeType="1"/>
          </p:cNvSpPr>
          <p:nvPr/>
        </p:nvSpPr>
        <p:spPr bwMode="auto">
          <a:xfrm>
            <a:off x="1422585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ângulo 17"/>
          <p:cNvSpPr/>
          <p:nvPr/>
        </p:nvSpPr>
        <p:spPr bwMode="auto">
          <a:xfrm>
            <a:off x="1625813" y="0"/>
            <a:ext cx="101613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e 18"/>
          <p:cNvSpPr/>
          <p:nvPr/>
        </p:nvSpPr>
        <p:spPr bwMode="auto">
          <a:xfrm>
            <a:off x="812907" y="3429000"/>
            <a:ext cx="1727425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e 19"/>
          <p:cNvSpPr/>
          <p:nvPr/>
        </p:nvSpPr>
        <p:spPr bwMode="auto">
          <a:xfrm>
            <a:off x="1766502" y="4866752"/>
            <a:ext cx="855343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1454963" y="5500632"/>
            <a:ext cx="182904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e 21"/>
          <p:cNvSpPr/>
          <p:nvPr/>
        </p:nvSpPr>
        <p:spPr bwMode="auto">
          <a:xfrm>
            <a:off x="2219233" y="5791200"/>
            <a:ext cx="365808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2505713" y="4479888"/>
            <a:ext cx="487744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ector reto 25"/>
          <p:cNvSpPr>
            <a:spLocks noChangeShapeType="1"/>
          </p:cNvSpPr>
          <p:nvPr/>
        </p:nvSpPr>
        <p:spPr bwMode="auto">
          <a:xfrm>
            <a:off x="1213217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1787721" y="4928702"/>
            <a:ext cx="812906" cy="517524"/>
          </a:xfrm>
        </p:spPr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October 23, 2020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82" y="1600200"/>
            <a:ext cx="4877435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5694408" y="1600200"/>
            <a:ext cx="4877435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79" y="273050"/>
            <a:ext cx="1005971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October 23, 2020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82" y="2362200"/>
            <a:ext cx="4877435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5830059" y="2362200"/>
            <a:ext cx="4877435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"/>
          </p:nvPr>
        </p:nvSpPr>
        <p:spPr>
          <a:xfrm>
            <a:off x="609682" y="1569720"/>
            <a:ext cx="4877435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4" name="Espaço Reservado para Texto 13"/>
          <p:cNvSpPr>
            <a:spLocks noGrp="1"/>
          </p:cNvSpPr>
          <p:nvPr>
            <p:ph type="body" sz="quarter" idx="3"/>
          </p:nvPr>
        </p:nvSpPr>
        <p:spPr>
          <a:xfrm>
            <a:off x="5791954" y="1569720"/>
            <a:ext cx="4877435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3127EC2-47FB-48A1-8644-C8A81DDAA119}" type="datetime4">
              <a:rPr lang="en-US" smtClean="0"/>
              <a:pPr/>
              <a:t>October 23, 2020</a:t>
            </a:fld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October 23, 2020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11685522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5548493" y="3124163"/>
            <a:ext cx="6309360" cy="609679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9084223" y="274320"/>
            <a:ext cx="2036329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8332285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257470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11990362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11787135" y="0"/>
            <a:ext cx="406453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11888748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10876683" y="5715000"/>
            <a:ext cx="731615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ço Reservado para Conteúdo 17"/>
          <p:cNvSpPr>
            <a:spLocks noGrp="1"/>
          </p:cNvSpPr>
          <p:nvPr>
            <p:ph sz="quarter" idx="1"/>
          </p:nvPr>
        </p:nvSpPr>
        <p:spPr>
          <a:xfrm>
            <a:off x="406453" y="274320"/>
            <a:ext cx="7519379" cy="6327648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FC49BF1-FCD3-4395-8FF6-0047AF66228E}" type="datetime4">
              <a:rPr lang="en-US" smtClean="0"/>
              <a:pPr/>
              <a:t>October 23, 2020</a:t>
            </a:fld>
            <a:endParaRPr lang="en-US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3" name="Espaço Reservado para Rodap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11685522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e 12"/>
          <p:cNvSpPr/>
          <p:nvPr/>
        </p:nvSpPr>
        <p:spPr>
          <a:xfrm>
            <a:off x="10876683" y="5715000"/>
            <a:ext cx="731615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5519534" y="3124163"/>
            <a:ext cx="6309360" cy="609679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0" y="0"/>
            <a:ext cx="8230672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022241" y="264795"/>
            <a:ext cx="2032265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11990362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11787135" y="0"/>
            <a:ext cx="406453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11888748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ector reto 18"/>
          <p:cNvSpPr>
            <a:spLocks noChangeShapeType="1"/>
          </p:cNvSpPr>
          <p:nvPr/>
        </p:nvSpPr>
        <p:spPr bwMode="auto">
          <a:xfrm>
            <a:off x="8332285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8257470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ço Reservado para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A861222-2C8B-4501-BE87-6797EC025925}" type="datetime4">
              <a:rPr lang="en-US" smtClean="0"/>
              <a:pPr/>
              <a:t>October 23, 2020</a:t>
            </a:fld>
            <a:endParaRPr lang="en-US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October 23, 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40351" y="274644"/>
            <a:ext cx="2235491" cy="5851525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82" y="274643"/>
            <a:ext cx="8027445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October 23, 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519" y="2130437"/>
            <a:ext cx="103645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9038" y="3886200"/>
            <a:ext cx="8535512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0001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4343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209" y="4406912"/>
            <a:ext cx="103645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209" y="2906713"/>
            <a:ext cx="103645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2190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906" y="1600206"/>
            <a:ext cx="72145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30672" y="1600206"/>
            <a:ext cx="72145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7503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83" y="274638"/>
            <a:ext cx="10974229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83" y="1535113"/>
            <a:ext cx="538761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83" y="2174875"/>
            <a:ext cx="538761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4180" y="1535113"/>
            <a:ext cx="538973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4180" y="2174875"/>
            <a:ext cx="538973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6018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8688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7782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83" y="273050"/>
            <a:ext cx="40116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357" y="273062"/>
            <a:ext cx="681655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83" y="1435103"/>
            <a:ext cx="40116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9487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028" y="4800600"/>
            <a:ext cx="731615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90028" y="612775"/>
            <a:ext cx="731615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0028" y="5367338"/>
            <a:ext cx="731615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477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10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7135" y="274650"/>
            <a:ext cx="3658076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909" y="274650"/>
            <a:ext cx="1077100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0675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519" y="2130435"/>
            <a:ext cx="103645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9038" y="3886200"/>
            <a:ext cx="8535512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892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7665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209" y="4406910"/>
            <a:ext cx="103645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209" y="2906713"/>
            <a:ext cx="103645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4231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906" y="1600206"/>
            <a:ext cx="72145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30672" y="1600206"/>
            <a:ext cx="72145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8399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82" y="274638"/>
            <a:ext cx="10974229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82" y="1535113"/>
            <a:ext cx="538761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82" y="2174875"/>
            <a:ext cx="538761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4179" y="1535113"/>
            <a:ext cx="538973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4179" y="2174875"/>
            <a:ext cx="538973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0667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2842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7191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83" y="273050"/>
            <a:ext cx="40116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356" y="273060"/>
            <a:ext cx="681655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83" y="1435103"/>
            <a:ext cx="40116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7653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028" y="4800600"/>
            <a:ext cx="731615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90028" y="612775"/>
            <a:ext cx="731615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0028" y="5367338"/>
            <a:ext cx="731615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2174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8695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7135" y="274648"/>
            <a:ext cx="3658076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908" y="274648"/>
            <a:ext cx="1077100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504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43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1" y="1600206"/>
            <a:ext cx="1097438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1" y="635635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1ADEC-789B-4056-9C11-5D9E0463690D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1" y="6356356"/>
            <a:ext cx="3862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9187" y="635635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A1BCD-49BC-4F75-95D1-30E3E120C572}" type="slidenum"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1685522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79" y="274638"/>
            <a:ext cx="9958097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09679" y="1600200"/>
            <a:ext cx="9958097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 rot="5400000">
            <a:off x="10456133" y="1017812"/>
            <a:ext cx="2011680" cy="512131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10/23/2020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 rot="5400000">
            <a:off x="9855140" y="3676248"/>
            <a:ext cx="3200400" cy="4877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10161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11990362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11787135" y="0"/>
            <a:ext cx="406453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11888748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e 11"/>
          <p:cNvSpPr/>
          <p:nvPr/>
        </p:nvSpPr>
        <p:spPr>
          <a:xfrm>
            <a:off x="10876683" y="5715000"/>
            <a:ext cx="731615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10840100" y="5734050"/>
            <a:ext cx="812906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83" y="274638"/>
            <a:ext cx="1097422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83" y="1600206"/>
            <a:ext cx="10974229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79" y="6356362"/>
            <a:ext cx="28451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6146" y="6356362"/>
            <a:ext cx="38613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8741" y="6356362"/>
            <a:ext cx="28451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213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82" y="274638"/>
            <a:ext cx="1097422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82" y="1600206"/>
            <a:ext cx="10974229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79" y="6356360"/>
            <a:ext cx="28451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A81D8-D506-4E01-B248-7FA494118BA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23/10/2020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6145" y="6356360"/>
            <a:ext cx="38613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8740" y="6356360"/>
            <a:ext cx="28451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AD3FA-0A7B-4F94-86E9-FE7B507EF9A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836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://www.rfb.gov.br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LMZ\Pro Remote\.ABIPEM\Apresentação\Apresentação---Treinament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0"/>
            <a:ext cx="12193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28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 txBox="1">
            <a:spLocks noGrp="1"/>
          </p:cNvSpPr>
          <p:nvPr>
            <p:ph type="title" idx="4294967295"/>
          </p:nvPr>
        </p:nvSpPr>
        <p:spPr>
          <a:xfrm>
            <a:off x="0" y="404664"/>
            <a:ext cx="10275888" cy="1144588"/>
          </a:xfrm>
        </p:spPr>
        <p:txBody>
          <a:bodyPr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t-BR" sz="4400" dirty="0" smtClean="0"/>
              <a:t>Inovações no Fluxo de Pagamento</a:t>
            </a:r>
            <a:endParaRPr lang="pt-BR" sz="4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411116" y="1556792"/>
            <a:ext cx="337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 smtClean="0"/>
              <a:t>Proporcionalidade</a:t>
            </a:r>
            <a:endParaRPr lang="pt-BR" sz="28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1203204" y="2420888"/>
            <a:ext cx="4120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Será extinta com </a:t>
            </a:r>
            <a:r>
              <a:rPr lang="pt-BR" dirty="0" smtClean="0"/>
              <a:t>o </a:t>
            </a:r>
            <a:r>
              <a:rPr lang="pt-BR" dirty="0" smtClean="0"/>
              <a:t>Novo COMPREV.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1739679" y="3059668"/>
            <a:ext cx="8712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 que está bloqueado até a competência  anterior a implantação do novo Sistema: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2312787" y="3568154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RGPS – Regime  Origem -  Será feito o desembolso para os entes </a:t>
            </a:r>
          </a:p>
          <a:p>
            <a:r>
              <a:rPr lang="pt-BR" dirty="0" smtClean="0"/>
              <a:t>Credores na competência</a:t>
            </a:r>
            <a:endParaRPr lang="pt-BR" dirty="0"/>
          </a:p>
          <a:p>
            <a:r>
              <a:rPr lang="pt-BR" dirty="0" smtClean="0"/>
              <a:t>RGPS – Regime  Instituidor – Será realizado o Ajuste de contas (RO - RI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2283802" y="4592587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- Após o Ajuste de Contas, sendo o RGPS credor,  será cobrada a Diferença por GPS</a:t>
            </a:r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 txBox="1">
            <a:spLocks noGrp="1"/>
          </p:cNvSpPr>
          <p:nvPr>
            <p:ph type="title" idx="4294967295"/>
          </p:nvPr>
        </p:nvSpPr>
        <p:spPr>
          <a:xfrm>
            <a:off x="0" y="404664"/>
            <a:ext cx="10972800" cy="1144588"/>
          </a:xfrm>
        </p:spPr>
        <p:txBody>
          <a:bodyPr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t-BR" sz="4400" dirty="0" smtClean="0"/>
              <a:t>Preenchimento da GPS</a:t>
            </a:r>
            <a:endParaRPr lang="pt-BR" sz="4400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1056234" y="1953916"/>
            <a:ext cx="758712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Pagina da Receita Federal do Brasil – </a:t>
            </a:r>
            <a:r>
              <a:rPr lang="pt-BR" dirty="0" smtClean="0">
                <a:hlinkClick r:id="rId4"/>
              </a:rPr>
              <a:t>www.rfb.gov.br</a:t>
            </a:r>
            <a:endParaRPr lang="pt-B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Serviços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Pagamento e Parcelamento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Emitir GPS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Modulo (no canto esquerdo da tela)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Empresas e Equiparadas O.P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 txBox="1">
            <a:spLocks noGrp="1"/>
          </p:cNvSpPr>
          <p:nvPr>
            <p:ph type="title" idx="4294967295"/>
          </p:nvPr>
        </p:nvSpPr>
        <p:spPr>
          <a:xfrm>
            <a:off x="0" y="277271"/>
            <a:ext cx="10972800" cy="1144588"/>
          </a:xfrm>
        </p:spPr>
        <p:txBody>
          <a:bodyPr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t-BR" sz="4400" dirty="0" smtClean="0"/>
              <a:t>Preenchimento da GPS</a:t>
            </a:r>
            <a:endParaRPr lang="pt-BR" sz="4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72" y="1412776"/>
            <a:ext cx="11305256" cy="469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280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 txBox="1">
            <a:spLocks noGrp="1"/>
          </p:cNvSpPr>
          <p:nvPr>
            <p:ph type="title" idx="4294967295"/>
          </p:nvPr>
        </p:nvSpPr>
        <p:spPr>
          <a:xfrm>
            <a:off x="147412" y="630667"/>
            <a:ext cx="10972800" cy="757337"/>
          </a:xfrm>
        </p:spPr>
        <p:txBody>
          <a:bodyPr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t-BR" sz="4000" dirty="0" smtClean="0"/>
              <a:t>Preenchimento </a:t>
            </a:r>
            <a:r>
              <a:rPr lang="pt-BR" sz="4000" dirty="0" smtClean="0"/>
              <a:t>GPS</a:t>
            </a:r>
            <a:r>
              <a:rPr lang="pt-BR" sz="4400" dirty="0" smtClean="0"/>
              <a:t> ..</a:t>
            </a:r>
            <a:r>
              <a:rPr lang="pt-BR" sz="2700" dirty="0" smtClean="0"/>
              <a:t>continuação</a:t>
            </a:r>
            <a:endParaRPr lang="pt-BR" sz="27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70" y="1616270"/>
            <a:ext cx="11161240" cy="49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 txBox="1">
            <a:spLocks noGrp="1"/>
          </p:cNvSpPr>
          <p:nvPr>
            <p:ph type="title" idx="4294967295"/>
          </p:nvPr>
        </p:nvSpPr>
        <p:spPr>
          <a:xfrm>
            <a:off x="192138" y="471438"/>
            <a:ext cx="10972800" cy="1144588"/>
          </a:xfrm>
        </p:spPr>
        <p:txBody>
          <a:bodyPr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t-BR" sz="4400" dirty="0" smtClean="0"/>
              <a:t>Bloqueios por CND/CPD-EN</a:t>
            </a:r>
            <a:endParaRPr lang="pt-BR" sz="4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974205" y="1844824"/>
            <a:ext cx="907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 smtClean="0"/>
              <a:t>Continua   previsto na Lei </a:t>
            </a:r>
            <a:r>
              <a:rPr lang="pt-BR" sz="2800" dirty="0" smtClean="0"/>
              <a:t>e no </a:t>
            </a:r>
            <a:r>
              <a:rPr lang="pt-BR" sz="2800" dirty="0" smtClean="0"/>
              <a:t>Decreto</a:t>
            </a:r>
            <a:endParaRPr lang="pt-BR" sz="28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1190229" y="2780928"/>
            <a:ext cx="92191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Os RPPS  que estiverem bloqueados na competência anterior a implantação do novo</a:t>
            </a:r>
          </a:p>
          <a:p>
            <a:r>
              <a:rPr lang="pt-BR" dirty="0" smtClean="0"/>
              <a:t>sistema, continuarão com seus valores bloqueados  por ausência de  Certidão válida.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06254" y="4005064"/>
            <a:ext cx="937949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OBS.:   Como atualmente é feita a verificação da regularidade  junto a RFB/PGFN</a:t>
            </a:r>
          </a:p>
          <a:p>
            <a:endParaRPr lang="pt-BR" dirty="0"/>
          </a:p>
          <a:p>
            <a:r>
              <a:rPr lang="pt-BR" dirty="0" smtClean="0"/>
              <a:t>Por meio de contrato firmado  pelo INSS com o SERPRO  para verificação da validade da</a:t>
            </a:r>
          </a:p>
          <a:p>
            <a:r>
              <a:rPr lang="pt-BR" dirty="0" smtClean="0"/>
              <a:t>Certidão ou ausência de  pendência Previdenciária</a:t>
            </a:r>
          </a:p>
          <a:p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 txBox="1">
            <a:spLocks noGrp="1"/>
          </p:cNvSpPr>
          <p:nvPr>
            <p:ph type="title" idx="4294967295"/>
          </p:nvPr>
        </p:nvSpPr>
        <p:spPr>
          <a:xfrm>
            <a:off x="112809" y="317544"/>
            <a:ext cx="10972800" cy="1144588"/>
          </a:xfrm>
        </p:spPr>
        <p:txBody>
          <a:bodyPr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t-BR" sz="3600" dirty="0" smtClean="0"/>
              <a:t>Bloqueios por CND/CPD-EM continuação</a:t>
            </a:r>
            <a:endParaRPr lang="pt-BR" sz="36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696193" y="1472384"/>
            <a:ext cx="907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 smtClean="0"/>
              <a:t>Alteração da regra para consulta</a:t>
            </a:r>
            <a:endParaRPr lang="pt-BR" sz="28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912217" y="2408488"/>
            <a:ext cx="878958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No Sistema </a:t>
            </a:r>
            <a:r>
              <a:rPr lang="pt-BR" dirty="0"/>
              <a:t> </a:t>
            </a:r>
            <a:r>
              <a:rPr lang="pt-BR" dirty="0" smtClean="0"/>
              <a:t>atual (legislação anterior) o Bloqueio  era feito  observando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     Se  o CNPJ do RPPS foi criado com personalidade Jurídica.: Bloqueia Fluxo</a:t>
            </a:r>
          </a:p>
          <a:p>
            <a:r>
              <a:rPr lang="pt-BR" dirty="0"/>
              <a:t> </a:t>
            </a:r>
            <a:r>
              <a:rPr lang="pt-BR" dirty="0" smtClean="0"/>
              <a:t>          O Estoque  é bloqueado pelo CNPJ do Ente ( na ausência de certidão  válida)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1128242" y="3632624"/>
            <a:ext cx="85844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OBS.:   Como atualmente é feita a verificação da regularidade  junto a RFB/PGFN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1108941" y="4171578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Regra  </a:t>
            </a:r>
            <a:r>
              <a:rPr lang="pt-BR" dirty="0" smtClean="0"/>
              <a:t>aplicável </a:t>
            </a:r>
            <a:r>
              <a:rPr lang="pt-BR" dirty="0" smtClean="0"/>
              <a:t>pós implantação do Novo Sistema</a:t>
            </a:r>
          </a:p>
          <a:p>
            <a:endParaRPr lang="pt-BR" dirty="0"/>
          </a:p>
          <a:p>
            <a:r>
              <a:rPr lang="pt-BR" dirty="0" smtClean="0"/>
              <a:t>- Fluxo e Estoque  serão bloqueados somente observando a ausência de certidão  para o CNPJ do Ente Federativo.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3637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 txBox="1">
            <a:spLocks noGrp="1"/>
          </p:cNvSpPr>
          <p:nvPr>
            <p:ph type="title" idx="4294967295"/>
          </p:nvPr>
        </p:nvSpPr>
        <p:spPr>
          <a:xfrm>
            <a:off x="120130" y="439888"/>
            <a:ext cx="10972800" cy="1144588"/>
          </a:xfrm>
        </p:spPr>
        <p:txBody>
          <a:bodyPr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t-BR" sz="4400" dirty="0" smtClean="0"/>
              <a:t>Pagamento Fluxo e Estoque</a:t>
            </a:r>
            <a:endParaRPr lang="pt-BR" sz="4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735395" y="1772818"/>
            <a:ext cx="10289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No Sistema Atual  o ajuste de contas é feito de forma separada, ou seja,  fluxo RO X </a:t>
            </a:r>
            <a:r>
              <a:rPr lang="pt-BR" dirty="0" smtClean="0"/>
              <a:t>fluxo RI</a:t>
            </a:r>
            <a:endParaRPr lang="pt-BR" dirty="0" smtClean="0"/>
          </a:p>
          <a:p>
            <a:r>
              <a:rPr lang="pt-BR" dirty="0" smtClean="0"/>
              <a:t>Estoque RO X Estoque RI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840210" y="2852936"/>
            <a:ext cx="105131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/>
              <a:t>No Novo Sistema </a:t>
            </a:r>
            <a:r>
              <a:rPr lang="pt-BR" dirty="0" err="1" smtClean="0"/>
              <a:t>Comprev</a:t>
            </a:r>
            <a:r>
              <a:rPr lang="pt-BR" dirty="0" smtClean="0"/>
              <a:t> não haverá mais  o ajuste separadamente,  ocorrerá  </a:t>
            </a:r>
            <a:r>
              <a:rPr lang="pt-BR" dirty="0" smtClean="0"/>
              <a:t>somente um </a:t>
            </a:r>
            <a:r>
              <a:rPr lang="pt-BR" dirty="0" smtClean="0"/>
              <a:t>Ajuste de Fluxo e Estoque.</a:t>
            </a:r>
          </a:p>
          <a:p>
            <a:pPr algn="just"/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/>
              <a:t>No primeiro pagamento no Novo Sistema   haverá um  ajuste  entre o valor devido pelo RPPS </a:t>
            </a:r>
          </a:p>
          <a:p>
            <a:pPr algn="just"/>
            <a:r>
              <a:rPr lang="pt-BR" dirty="0" smtClean="0"/>
              <a:t>E pelo RGPS . O que  possuir o maior valor credor  pagará, de uma única vez o saldo do estoque </a:t>
            </a:r>
          </a:p>
          <a:p>
            <a:pPr algn="just"/>
            <a:r>
              <a:rPr lang="pt-BR" dirty="0" smtClean="0"/>
              <a:t>Credor que possuir menor valor.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 </a:t>
            </a:r>
            <a:r>
              <a:rPr lang="pt-BR" dirty="0" smtClean="0"/>
              <a:t>O saldo restante do credor observará a regra prevista no Decreto, ou seja, receberá </a:t>
            </a:r>
            <a:r>
              <a:rPr lang="pt-BR" dirty="0" smtClean="0"/>
              <a:t>até </a:t>
            </a:r>
            <a:r>
              <a:rPr lang="pt-BR" dirty="0" smtClean="0"/>
              <a:t>o Valor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R$ 1500.000,00, ou o saldo dividido por 180 meses. (regra já aplicada no atual sistema)</a:t>
            </a:r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LMZ\Pro Remote\.ABIPEM\Apresentação\Apresentação---Treinamento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 txBox="1">
            <a:spLocks noGrp="1"/>
          </p:cNvSpPr>
          <p:nvPr>
            <p:ph type="title" idx="4294967295"/>
          </p:nvPr>
        </p:nvSpPr>
        <p:spPr>
          <a:xfrm>
            <a:off x="120130" y="356488"/>
            <a:ext cx="10972800" cy="1144588"/>
          </a:xfrm>
        </p:spPr>
        <p:txBody>
          <a:bodyPr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t-BR" sz="4400" dirty="0" smtClean="0"/>
              <a:t>Pagamento Fluxo e Estoque</a:t>
            </a:r>
            <a:endParaRPr lang="pt-BR" sz="4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1128242" y="1916832"/>
            <a:ext cx="9721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 No Sistema Atual   quando o RPPS está bloqueado,   sendo o RGPS credor , Existe </a:t>
            </a:r>
            <a:r>
              <a:rPr lang="pt-BR" dirty="0" smtClean="0"/>
              <a:t>a </a:t>
            </a:r>
            <a:endParaRPr lang="pt-BR" dirty="0" smtClean="0"/>
          </a:p>
          <a:p>
            <a:pPr algn="just"/>
            <a:r>
              <a:rPr lang="pt-BR" dirty="0" smtClean="0"/>
              <a:t>Exigência do pagamento por GPS  do valor devido ao RGPS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1128242" y="3284984"/>
            <a:ext cx="97210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/>
              <a:t>No Novo Sistema </a:t>
            </a:r>
            <a:r>
              <a:rPr lang="pt-BR" dirty="0" err="1" smtClean="0"/>
              <a:t>Comprev</a:t>
            </a:r>
            <a:r>
              <a:rPr lang="pt-BR" dirty="0" smtClean="0"/>
              <a:t> haverá o ajuste, mesmo nas situações de </a:t>
            </a:r>
            <a:r>
              <a:rPr lang="pt-BR" dirty="0" smtClean="0"/>
              <a:t>bloqueios, </a:t>
            </a:r>
            <a:r>
              <a:rPr lang="pt-BR" dirty="0" smtClean="0"/>
              <a:t>gerando uma GPS ou equivalente, apenas quando o valor  </a:t>
            </a:r>
            <a:r>
              <a:rPr lang="pt-BR" dirty="0"/>
              <a:t> </a:t>
            </a:r>
            <a:r>
              <a:rPr lang="pt-BR" dirty="0" smtClean="0"/>
              <a:t>não for suficiente .</a:t>
            </a:r>
          </a:p>
          <a:p>
            <a:pPr algn="just"/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/>
              <a:t>Caso o RPPS não pague  a GPS  no  pagamento seguinte  será  feito o ajuste  abatendo o valor da GPS, ou equivalente, </a:t>
            </a:r>
            <a:r>
              <a:rPr lang="pt-BR" dirty="0" smtClean="0"/>
              <a:t>com </a:t>
            </a:r>
            <a:r>
              <a:rPr lang="pt-BR" dirty="0" smtClean="0"/>
              <a:t>os  juros de mora e multa, de acordo com  a previsão do decreto.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746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LMZ\Pro Remote\.ABIPEM\Apresentação\Apresentação---Treinamento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" y="-1"/>
            <a:ext cx="1219358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336154" y="1844824"/>
            <a:ext cx="11521280" cy="2664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912218" y="2143016"/>
            <a:ext cx="10153128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11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OBRIGADA</a:t>
            </a:r>
            <a:endParaRPr lang="pt-BR" sz="11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008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alcão Envidraçado">
  <a:themeElements>
    <a:clrScheme name="Balcão Envidraçado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Balcão Envidraçado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alcão Envidraçad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</TotalTime>
  <Words>503</Words>
  <Application>Microsoft Office PowerPoint</Application>
  <PresentationFormat>Personalizar</PresentationFormat>
  <Paragraphs>57</Paragraphs>
  <Slides>10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10</vt:i4>
      </vt:variant>
    </vt:vector>
  </HeadingPairs>
  <TitlesOfParts>
    <vt:vector size="25" baseType="lpstr">
      <vt:lpstr>Microsoft YaHei</vt:lpstr>
      <vt:lpstr>Arial</vt:lpstr>
      <vt:lpstr>Calibri</vt:lpstr>
      <vt:lpstr>Century Schoolbook</vt:lpstr>
      <vt:lpstr>Liberation Sans</vt:lpstr>
      <vt:lpstr>Liberation Serif</vt:lpstr>
      <vt:lpstr>Segoe UI</vt:lpstr>
      <vt:lpstr>StarSymbol</vt:lpstr>
      <vt:lpstr>Tahoma</vt:lpstr>
      <vt:lpstr>Wingdings</vt:lpstr>
      <vt:lpstr>Wingdings 2</vt:lpstr>
      <vt:lpstr>Tema do Office</vt:lpstr>
      <vt:lpstr>Balcão Envidraçado</vt:lpstr>
      <vt:lpstr>Office Theme</vt:lpstr>
      <vt:lpstr>1_Office Theme</vt:lpstr>
      <vt:lpstr>Apresentação do PowerPoint</vt:lpstr>
      <vt:lpstr>Inovações no Fluxo de Pagamento</vt:lpstr>
      <vt:lpstr>Preenchimento da GPS</vt:lpstr>
      <vt:lpstr>Preenchimento da GPS</vt:lpstr>
      <vt:lpstr>Preenchimento GPS ..continuação</vt:lpstr>
      <vt:lpstr>Bloqueios por CND/CPD-EN</vt:lpstr>
      <vt:lpstr>Bloqueios por CND/CPD-EM continuação</vt:lpstr>
      <vt:lpstr>Pagamento Fluxo e Estoque</vt:lpstr>
      <vt:lpstr>Pagamento Fluxo e Estoque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 Blue</dc:title>
  <dc:creator>Larissa Ferreira</dc:creator>
  <cp:lastModifiedBy>Leonardo Motta</cp:lastModifiedBy>
  <cp:revision>101</cp:revision>
  <dcterms:created xsi:type="dcterms:W3CDTF">2019-03-27T11:39:22Z</dcterms:created>
  <dcterms:modified xsi:type="dcterms:W3CDTF">2020-10-23T16:29:47Z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a de grava??o">
    <vt:filetime>2019-03-28T00:00:00Z</vt:filetime>
  </property>
  <property fmtid="{D5CDD505-2E9C-101B-9397-08002B2CF9AE}" pid="3" name="Propriet?rio">
    <vt:lpwstr>INSS</vt:lpwstr>
  </property>
</Properties>
</file>