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62" r:id="rId4"/>
    <p:sldId id="263" r:id="rId5"/>
    <p:sldId id="264" r:id="rId6"/>
    <p:sldId id="265" r:id="rId7"/>
    <p:sldId id="266" r:id="rId8"/>
    <p:sldId id="267" r:id="rId9"/>
    <p:sldId id="268" r:id="rId10"/>
    <p:sldId id="288" r:id="rId11"/>
    <p:sldId id="269" r:id="rId12"/>
    <p:sldId id="270" r:id="rId13"/>
    <p:sldId id="271" r:id="rId14"/>
    <p:sldId id="272" r:id="rId15"/>
    <p:sldId id="273" r:id="rId16"/>
    <p:sldId id="274" r:id="rId17"/>
    <p:sldId id="275" r:id="rId18"/>
    <p:sldId id="276" r:id="rId19"/>
    <p:sldId id="277" r:id="rId20"/>
    <p:sldId id="278" r:id="rId21"/>
    <p:sldId id="279" r:id="rId22"/>
    <p:sldId id="289" r:id="rId23"/>
    <p:sldId id="280" r:id="rId24"/>
    <p:sldId id="290" r:id="rId25"/>
    <p:sldId id="296" r:id="rId26"/>
    <p:sldId id="291" r:id="rId27"/>
    <p:sldId id="292" r:id="rId28"/>
    <p:sldId id="294" r:id="rId29"/>
    <p:sldId id="295" r:id="rId30"/>
    <p:sldId id="261" r:id="rId3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66" d="100"/>
          <a:sy n="66" d="100"/>
        </p:scale>
        <p:origin x="600"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smtClean="0"/>
              <a:t>Click to edit Master title style</a:t>
            </a:r>
            <a:endParaRPr lang="pt-B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t-BR"/>
          </a:p>
        </p:txBody>
      </p:sp>
      <p:sp>
        <p:nvSpPr>
          <p:cNvPr id="4" name="Date Placeholder 3"/>
          <p:cNvSpPr>
            <a:spLocks noGrp="1"/>
          </p:cNvSpPr>
          <p:nvPr>
            <p:ph type="dt" sz="half" idx="10"/>
          </p:nvPr>
        </p:nvSpPr>
        <p:spPr/>
        <p:txBody>
          <a:bodyPr/>
          <a:lstStyle/>
          <a:p>
            <a:fld id="{105A81D8-D506-4E01-B248-7FA494118BAE}" type="datetimeFigureOut">
              <a:rPr lang="pt-BR" smtClean="0"/>
              <a:t>21/10/2020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2211589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105A81D8-D506-4E01-B248-7FA494118BAE}" type="datetimeFigureOut">
              <a:rPr lang="pt-BR" smtClean="0"/>
              <a:t>21/10/2020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601200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smtClean="0"/>
              <a:t>Click to edit Master title style</a:t>
            </a:r>
            <a:endParaRPr lang="pt-B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5A81D8-D506-4E01-B248-7FA494118BAE}" type="datetimeFigureOut">
              <a:rPr lang="pt-BR" smtClean="0"/>
              <a:t>21/10/2020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3838286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sz="half" idx="1"/>
          </p:nvPr>
        </p:nvSpPr>
        <p:spPr>
          <a:xfrm>
            <a:off x="8128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Content Placeholder 3"/>
          <p:cNvSpPr>
            <a:spLocks noGrp="1"/>
          </p:cNvSpPr>
          <p:nvPr>
            <p:ph sz="half" idx="2"/>
          </p:nvPr>
        </p:nvSpPr>
        <p:spPr>
          <a:xfrm>
            <a:off x="82296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Date Placeholder 4"/>
          <p:cNvSpPr>
            <a:spLocks noGrp="1"/>
          </p:cNvSpPr>
          <p:nvPr>
            <p:ph type="dt" sz="half" idx="10"/>
          </p:nvPr>
        </p:nvSpPr>
        <p:spPr/>
        <p:txBody>
          <a:bodyPr/>
          <a:lstStyle/>
          <a:p>
            <a:fld id="{105A81D8-D506-4E01-B248-7FA494118BAE}" type="datetimeFigureOut">
              <a:rPr lang="pt-BR" smtClean="0"/>
              <a:t>21/10/2020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1817792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pt-B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7" name="Date Placeholder 6"/>
          <p:cNvSpPr>
            <a:spLocks noGrp="1"/>
          </p:cNvSpPr>
          <p:nvPr>
            <p:ph type="dt" sz="half" idx="10"/>
          </p:nvPr>
        </p:nvSpPr>
        <p:spPr/>
        <p:txBody>
          <a:bodyPr/>
          <a:lstStyle/>
          <a:p>
            <a:fld id="{105A81D8-D506-4E01-B248-7FA494118BAE}" type="datetimeFigureOut">
              <a:rPr lang="pt-BR" smtClean="0"/>
              <a:t>21/10/2020</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753944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Date Placeholder 2"/>
          <p:cNvSpPr>
            <a:spLocks noGrp="1"/>
          </p:cNvSpPr>
          <p:nvPr>
            <p:ph type="dt" sz="half" idx="10"/>
          </p:nvPr>
        </p:nvSpPr>
        <p:spPr/>
        <p:txBody>
          <a:bodyPr/>
          <a:lstStyle/>
          <a:p>
            <a:fld id="{105A81D8-D506-4E01-B248-7FA494118BAE}" type="datetimeFigureOut">
              <a:rPr lang="pt-BR" smtClean="0"/>
              <a:t>21/10/2020</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1144514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5A81D8-D506-4E01-B248-7FA494118BAE}" type="datetimeFigureOut">
              <a:rPr lang="pt-BR" smtClean="0"/>
              <a:t>21/10/2020</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3789951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pt-B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5A81D8-D506-4E01-B248-7FA494118BAE}" type="datetimeFigureOut">
              <a:rPr lang="pt-BR" smtClean="0"/>
              <a:t>21/10/2020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39976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pt-B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5A81D8-D506-4E01-B248-7FA494118BAE}" type="datetimeFigureOut">
              <a:rPr lang="pt-BR" smtClean="0"/>
              <a:t>21/10/2020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1496089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105A81D8-D506-4E01-B248-7FA494118BAE}" type="datetimeFigureOut">
              <a:rPr lang="pt-BR" smtClean="0"/>
              <a:t>21/10/2020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2566856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3"/>
            <a:ext cx="3657600" cy="5851525"/>
          </a:xfrm>
        </p:spPr>
        <p:txBody>
          <a:bodyPr vert="eaVert"/>
          <a:lstStyle/>
          <a:p>
            <a:r>
              <a:rPr lang="en-US" smtClean="0"/>
              <a:t>Click to edit Master title style</a:t>
            </a:r>
            <a:endParaRPr lang="pt-BR"/>
          </a:p>
        </p:txBody>
      </p:sp>
      <p:sp>
        <p:nvSpPr>
          <p:cNvPr id="3" name="Vertical Text Placeholder 2"/>
          <p:cNvSpPr>
            <a:spLocks noGrp="1"/>
          </p:cNvSpPr>
          <p:nvPr>
            <p:ph type="body" orient="vert" idx="1"/>
          </p:nvPr>
        </p:nvSpPr>
        <p:spPr>
          <a:xfrm>
            <a:off x="812800" y="274643"/>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105A81D8-D506-4E01-B248-7FA494118BAE}" type="datetimeFigureOut">
              <a:rPr lang="pt-BR" smtClean="0"/>
              <a:t>21/10/2020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9AD3FA-0A7B-4F94-86E9-FE7B507EF9A5}" type="slidenum">
              <a:rPr lang="pt-BR" smtClean="0"/>
              <a:t>‹nº›</a:t>
            </a:fld>
            <a:endParaRPr lang="pt-BR"/>
          </a:p>
        </p:txBody>
      </p:sp>
    </p:spTree>
    <p:extLst>
      <p:ext uri="{BB962C8B-B14F-4D97-AF65-F5344CB8AC3E}">
        <p14:creationId xmlns:p14="http://schemas.microsoft.com/office/powerpoint/2010/main" val="2353514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pt-B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5A81D8-D506-4E01-B248-7FA494118BAE}" type="datetimeFigureOut">
              <a:rPr lang="pt-BR" smtClean="0"/>
              <a:t>21/10/2020</a:t>
            </a:fld>
            <a:endParaRPr lang="pt-BR"/>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9AD3FA-0A7B-4F94-86E9-FE7B507EF9A5}" type="slidenum">
              <a:rPr lang="pt-BR" smtClean="0"/>
              <a:t>‹nº›</a:t>
            </a:fld>
            <a:endParaRPr lang="pt-BR"/>
          </a:p>
        </p:txBody>
      </p:sp>
    </p:spTree>
    <p:extLst>
      <p:ext uri="{BB962C8B-B14F-4D97-AF65-F5344CB8AC3E}">
        <p14:creationId xmlns:p14="http://schemas.microsoft.com/office/powerpoint/2010/main" val="346628530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MZ\Pro Remote\.ABIPEM\Apresentação\Apresentação---Treinament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493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Grupo de Trabalho</a:t>
            </a:r>
            <a:endParaRPr lang="pt-BR" b="1" dirty="0"/>
          </a:p>
        </p:txBody>
      </p:sp>
      <p:sp>
        <p:nvSpPr>
          <p:cNvPr id="5" name="Espaço Reservado para Conteúdo 2"/>
          <p:cNvSpPr>
            <a:spLocks noGrp="1"/>
          </p:cNvSpPr>
          <p:nvPr>
            <p:ph idx="1"/>
          </p:nvPr>
        </p:nvSpPr>
        <p:spPr>
          <a:xfrm>
            <a:off x="407356" y="1533367"/>
            <a:ext cx="3858928" cy="4351338"/>
          </a:xfrm>
        </p:spPr>
        <p:txBody>
          <a:bodyPr>
            <a:normAutofit/>
          </a:bodyPr>
          <a:lstStyle/>
          <a:p>
            <a:r>
              <a:rPr lang="pt-BR" sz="2400" dirty="0" smtClean="0"/>
              <a:t>Ana Angélica (INSS BA)</a:t>
            </a:r>
          </a:p>
          <a:p>
            <a:r>
              <a:rPr lang="pt-BR" sz="2400" dirty="0" smtClean="0"/>
              <a:t>Geraldina (INSS CE)</a:t>
            </a:r>
          </a:p>
          <a:p>
            <a:r>
              <a:rPr lang="pt-BR" sz="2400" dirty="0" smtClean="0"/>
              <a:t>Igor (INSS BA)</a:t>
            </a:r>
          </a:p>
          <a:p>
            <a:r>
              <a:rPr lang="pt-BR" sz="2400" dirty="0" smtClean="0"/>
              <a:t>Katia (INSS RS)</a:t>
            </a:r>
          </a:p>
          <a:p>
            <a:r>
              <a:rPr lang="pt-BR" sz="2400" dirty="0" smtClean="0"/>
              <a:t>Jean (INSS </a:t>
            </a:r>
            <a:r>
              <a:rPr lang="pt-BR" sz="2400" dirty="0" smtClean="0"/>
              <a:t>RN)</a:t>
            </a:r>
            <a:endParaRPr lang="pt-BR" sz="2400" dirty="0" smtClean="0"/>
          </a:p>
          <a:p>
            <a:r>
              <a:rPr lang="pt-BR" sz="2400" dirty="0" err="1" smtClean="0"/>
              <a:t>Josirene</a:t>
            </a:r>
            <a:r>
              <a:rPr lang="pt-BR" sz="2400" dirty="0" smtClean="0"/>
              <a:t> (INSS DF)</a:t>
            </a:r>
          </a:p>
          <a:p>
            <a:r>
              <a:rPr lang="pt-BR" sz="2400" dirty="0" smtClean="0"/>
              <a:t>Renato (INSS DF)</a:t>
            </a:r>
          </a:p>
          <a:p>
            <a:r>
              <a:rPr lang="pt-BR" sz="2400" dirty="0" smtClean="0"/>
              <a:t>Socorro (INSS CE</a:t>
            </a:r>
            <a:r>
              <a:rPr lang="pt-BR" sz="2400" dirty="0" smtClean="0"/>
              <a:t>)</a:t>
            </a:r>
            <a:endParaRPr lang="pt-BR" sz="2400" dirty="0"/>
          </a:p>
        </p:txBody>
      </p:sp>
      <p:sp>
        <p:nvSpPr>
          <p:cNvPr id="6" name="Espaço Reservado para Conteúdo 2"/>
          <p:cNvSpPr txBox="1">
            <a:spLocks/>
          </p:cNvSpPr>
          <p:nvPr/>
        </p:nvSpPr>
        <p:spPr>
          <a:xfrm>
            <a:off x="4130840" y="1533367"/>
            <a:ext cx="385892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2400" dirty="0" smtClean="0"/>
              <a:t>Alisson (DF)</a:t>
            </a:r>
          </a:p>
          <a:p>
            <a:r>
              <a:rPr lang="pt-BR" sz="2400" dirty="0" smtClean="0"/>
              <a:t>André (SP)</a:t>
            </a:r>
          </a:p>
          <a:p>
            <a:r>
              <a:rPr lang="pt-BR" sz="2400" dirty="0" smtClean="0"/>
              <a:t>Elisana (Juiz de Fora)</a:t>
            </a:r>
          </a:p>
          <a:p>
            <a:r>
              <a:rPr lang="pt-BR" sz="2400" dirty="0" smtClean="0"/>
              <a:t>João (Diadema)</a:t>
            </a:r>
          </a:p>
          <a:p>
            <a:r>
              <a:rPr lang="pt-BR" sz="2400" dirty="0" smtClean="0"/>
              <a:t>Marcelo (São Paulo)</a:t>
            </a:r>
          </a:p>
          <a:p>
            <a:r>
              <a:rPr lang="pt-BR" sz="2400" dirty="0" smtClean="0"/>
              <a:t>Mário (Diadema)</a:t>
            </a:r>
          </a:p>
          <a:p>
            <a:r>
              <a:rPr lang="pt-BR" sz="2400" dirty="0" smtClean="0"/>
              <a:t>Rafael (PR)</a:t>
            </a:r>
          </a:p>
          <a:p>
            <a:r>
              <a:rPr lang="pt-BR" sz="2400" dirty="0" smtClean="0"/>
              <a:t>Viviane (SP)</a:t>
            </a:r>
          </a:p>
          <a:p>
            <a:r>
              <a:rPr lang="pt-BR" sz="2400" dirty="0" smtClean="0"/>
              <a:t>Vanessa (São Paulo)</a:t>
            </a:r>
          </a:p>
        </p:txBody>
      </p:sp>
      <p:sp>
        <p:nvSpPr>
          <p:cNvPr id="8" name="Espaço Reservado para Conteúdo 2"/>
          <p:cNvSpPr txBox="1">
            <a:spLocks/>
          </p:cNvSpPr>
          <p:nvPr/>
        </p:nvSpPr>
        <p:spPr>
          <a:xfrm>
            <a:off x="7706052" y="1533367"/>
            <a:ext cx="385892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2400" dirty="0" smtClean="0"/>
              <a:t>Leonardo (SPREV)</a:t>
            </a:r>
          </a:p>
        </p:txBody>
      </p:sp>
    </p:spTree>
    <p:extLst>
      <p:ext uri="{BB962C8B-B14F-4D97-AF65-F5344CB8AC3E}">
        <p14:creationId xmlns:p14="http://schemas.microsoft.com/office/powerpoint/2010/main" val="872874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Cronograma do Treinamento</a:t>
            </a:r>
            <a:endParaRPr lang="pt-BR" b="1" dirty="0"/>
          </a:p>
        </p:txBody>
      </p:sp>
      <p:sp>
        <p:nvSpPr>
          <p:cNvPr id="5" name="Espaço Reservado para Conteúdo 2"/>
          <p:cNvSpPr>
            <a:spLocks noGrp="1"/>
          </p:cNvSpPr>
          <p:nvPr>
            <p:ph idx="1"/>
          </p:nvPr>
        </p:nvSpPr>
        <p:spPr>
          <a:xfrm>
            <a:off x="426606" y="1687372"/>
            <a:ext cx="11229588" cy="4351338"/>
          </a:xfrm>
        </p:spPr>
        <p:txBody>
          <a:bodyPr>
            <a:normAutofit/>
          </a:bodyPr>
          <a:lstStyle/>
          <a:p>
            <a:pPr marL="0" indent="0">
              <a:buNone/>
            </a:pPr>
            <a:r>
              <a:rPr lang="pt-BR" sz="2400" dirty="0" smtClean="0"/>
              <a:t>1) </a:t>
            </a:r>
            <a:r>
              <a:rPr lang="pt-BR" sz="2400" dirty="0"/>
              <a:t>Regulamentação da Compensação </a:t>
            </a:r>
            <a:r>
              <a:rPr lang="pt-BR" sz="2400" dirty="0" smtClean="0"/>
              <a:t>Previdenciária;</a:t>
            </a:r>
          </a:p>
          <a:p>
            <a:pPr marL="0" indent="0">
              <a:buNone/>
            </a:pPr>
            <a:r>
              <a:rPr lang="pt-BR" sz="2400" dirty="0" smtClean="0"/>
              <a:t>2) Novos fluxos de análises do INSS;</a:t>
            </a:r>
          </a:p>
          <a:p>
            <a:pPr marL="0" indent="0">
              <a:buNone/>
            </a:pPr>
            <a:r>
              <a:rPr lang="pt-BR" sz="2400" dirty="0" smtClean="0"/>
              <a:t>3) Controle de acesso do Novo COMPREV;</a:t>
            </a:r>
          </a:p>
          <a:p>
            <a:pPr marL="0" indent="0">
              <a:buNone/>
            </a:pPr>
            <a:r>
              <a:rPr lang="pt-BR" sz="2400" dirty="0" smtClean="0"/>
              <a:t>4) Como fazer requerimentos no Novo COMPREV?;</a:t>
            </a:r>
          </a:p>
          <a:p>
            <a:pPr marL="0" indent="0">
              <a:buNone/>
            </a:pPr>
            <a:r>
              <a:rPr lang="pt-BR" sz="2400" dirty="0" smtClean="0"/>
              <a:t>5) Como fazer análise dos requerimentos no Novo COMPREV?</a:t>
            </a:r>
          </a:p>
          <a:p>
            <a:pPr marL="0" indent="0">
              <a:buNone/>
            </a:pPr>
            <a:r>
              <a:rPr lang="pt-BR" sz="2400" dirty="0" smtClean="0"/>
              <a:t>6) Fluxos de pagamentos;</a:t>
            </a:r>
          </a:p>
          <a:p>
            <a:pPr marL="0" indent="0">
              <a:buNone/>
            </a:pPr>
            <a:r>
              <a:rPr lang="pt-BR" sz="2400" dirty="0" smtClean="0"/>
              <a:t>7) Conhecendo os relatórios de gestão do Novo COMPREV.</a:t>
            </a:r>
            <a:endParaRPr lang="pt-BR" sz="2400" dirty="0"/>
          </a:p>
        </p:txBody>
      </p:sp>
    </p:spTree>
    <p:extLst>
      <p:ext uri="{BB962C8B-B14F-4D97-AF65-F5344CB8AC3E}">
        <p14:creationId xmlns:p14="http://schemas.microsoft.com/office/powerpoint/2010/main" val="4272495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pic>
        <p:nvPicPr>
          <p:cNvPr id="6" name="Picture 2" descr="Resultado de imagem para unificar desenh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482" t="19033" r="12367" b="25452"/>
          <a:stretch/>
        </p:blipFill>
        <p:spPr bwMode="auto">
          <a:xfrm>
            <a:off x="1933162" y="2289176"/>
            <a:ext cx="1584176" cy="1260140"/>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DD557F49-E554-1245-8975-79C0BFB204C0}"/>
              </a:ext>
            </a:extLst>
          </p:cNvPr>
          <p:cNvSpPr txBox="1"/>
          <p:nvPr/>
        </p:nvSpPr>
        <p:spPr>
          <a:xfrm>
            <a:off x="1137799" y="3530045"/>
            <a:ext cx="3181964" cy="923330"/>
          </a:xfrm>
          <a:prstGeom prst="rect">
            <a:avLst/>
          </a:prstGeom>
          <a:noFill/>
        </p:spPr>
        <p:txBody>
          <a:bodyPr wrap="square" rtlCol="0">
            <a:spAutoFit/>
          </a:bodyPr>
          <a:lstStyle/>
          <a:p>
            <a:pPr algn="ctr"/>
            <a:r>
              <a:rPr lang="pt-BR" dirty="0">
                <a:latin typeface="Gisha" panose="020B0502040204020203" pitchFamily="34" charset="-79"/>
                <a:cs typeface="Gisha" panose="020B0502040204020203" pitchFamily="34" charset="-79"/>
              </a:rPr>
              <a:t>Unificar Decreto da Compensação RGPS x RPPS e RPPS x RPPS.</a:t>
            </a:r>
          </a:p>
        </p:txBody>
      </p:sp>
      <p:pic>
        <p:nvPicPr>
          <p:cNvPr id="8" name="Picture 4" descr="Resultado de imagem para relÃ³gio desenh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8932" y="2349563"/>
            <a:ext cx="1112467" cy="1199753"/>
          </a:xfrm>
          <a:prstGeom prst="rect">
            <a:avLst/>
          </a:prstGeom>
          <a:noFill/>
          <a:extLst>
            <a:ext uri="{909E8E84-426E-40DD-AFC4-6F175D3DCCD1}">
              <a14:hiddenFill xmlns:a14="http://schemas.microsoft.com/office/drawing/2010/main">
                <a:solidFill>
                  <a:srgbClr val="FFFFFF"/>
                </a:solidFill>
              </a14:hiddenFill>
            </a:ext>
          </a:extLst>
        </p:spPr>
      </p:pic>
      <p:sp>
        <p:nvSpPr>
          <p:cNvPr id="9" name="CaixaDeTexto 8">
            <a:extLst>
              <a:ext uri="{FF2B5EF4-FFF2-40B4-BE49-F238E27FC236}">
                <a16:creationId xmlns:a16="http://schemas.microsoft.com/office/drawing/2014/main" id="{DD557F49-E554-1245-8975-79C0BFB204C0}"/>
              </a:ext>
            </a:extLst>
          </p:cNvPr>
          <p:cNvSpPr txBox="1"/>
          <p:nvPr/>
        </p:nvSpPr>
        <p:spPr>
          <a:xfrm>
            <a:off x="4594183" y="3530045"/>
            <a:ext cx="3181964" cy="923330"/>
          </a:xfrm>
          <a:prstGeom prst="rect">
            <a:avLst/>
          </a:prstGeom>
          <a:noFill/>
        </p:spPr>
        <p:txBody>
          <a:bodyPr wrap="square" rtlCol="0">
            <a:spAutoFit/>
          </a:bodyPr>
          <a:lstStyle/>
          <a:p>
            <a:pPr algn="ctr"/>
            <a:r>
              <a:rPr lang="pt-BR" dirty="0">
                <a:latin typeface="Gisha" panose="020B0502040204020203" pitchFamily="34" charset="-79"/>
                <a:cs typeface="Gisha" panose="020B0502040204020203" pitchFamily="34" charset="-79"/>
              </a:rPr>
              <a:t>Estabelecer atualização pela não análise do requerimento no prazo estabelecido</a:t>
            </a:r>
          </a:p>
        </p:txBody>
      </p:sp>
      <p:pic>
        <p:nvPicPr>
          <p:cNvPr id="10" name="Picture 6" descr="Resultado de imagem para ampulheta desenh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1130" t="8819" r="20903" b="7853"/>
          <a:stretch/>
        </p:blipFill>
        <p:spPr bwMode="auto">
          <a:xfrm>
            <a:off x="9333099" y="2289176"/>
            <a:ext cx="821205" cy="1180482"/>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a:extLst>
              <a:ext uri="{FF2B5EF4-FFF2-40B4-BE49-F238E27FC236}">
                <a16:creationId xmlns:a16="http://schemas.microsoft.com/office/drawing/2014/main" id="{DD557F49-E554-1245-8975-79C0BFB204C0}"/>
              </a:ext>
            </a:extLst>
          </p:cNvPr>
          <p:cNvSpPr txBox="1"/>
          <p:nvPr/>
        </p:nvSpPr>
        <p:spPr>
          <a:xfrm>
            <a:off x="8252979" y="3549316"/>
            <a:ext cx="3181964" cy="923330"/>
          </a:xfrm>
          <a:prstGeom prst="rect">
            <a:avLst/>
          </a:prstGeom>
          <a:noFill/>
        </p:spPr>
        <p:txBody>
          <a:bodyPr wrap="square" rtlCol="0">
            <a:spAutoFit/>
          </a:bodyPr>
          <a:lstStyle/>
          <a:p>
            <a:pPr algn="ctr"/>
            <a:r>
              <a:rPr lang="pt-BR" dirty="0">
                <a:latin typeface="Gisha" panose="020B0502040204020203" pitchFamily="34" charset="-79"/>
                <a:cs typeface="Gisha" panose="020B0502040204020203" pitchFamily="34" charset="-79"/>
              </a:rPr>
              <a:t>Estabelecer o início do prazo prescricional após o registro no Tribunal de Contas</a:t>
            </a:r>
          </a:p>
        </p:txBody>
      </p:sp>
    </p:spTree>
    <p:extLst>
      <p:ext uri="{BB962C8B-B14F-4D97-AF65-F5344CB8AC3E}">
        <p14:creationId xmlns:p14="http://schemas.microsoft.com/office/powerpoint/2010/main" val="329010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pic>
        <p:nvPicPr>
          <p:cNvPr id="12" name="Picture 8" descr="Imagem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5137" y="2303257"/>
            <a:ext cx="1411526" cy="1315744"/>
          </a:xfrm>
          <a:prstGeom prst="rect">
            <a:avLst/>
          </a:prstGeom>
          <a:noFill/>
          <a:extLst>
            <a:ext uri="{909E8E84-426E-40DD-AFC4-6F175D3DCCD1}">
              <a14:hiddenFill xmlns:a14="http://schemas.microsoft.com/office/drawing/2010/main">
                <a:solidFill>
                  <a:srgbClr val="FFFFFF"/>
                </a:solidFill>
              </a14:hiddenFill>
            </a:ext>
          </a:extLst>
        </p:spPr>
      </p:pic>
      <p:sp>
        <p:nvSpPr>
          <p:cNvPr id="13" name="CaixaDeTexto 12">
            <a:extLst>
              <a:ext uri="{FF2B5EF4-FFF2-40B4-BE49-F238E27FC236}">
                <a16:creationId xmlns:a16="http://schemas.microsoft.com/office/drawing/2014/main" id="{DD557F49-E554-1245-8975-79C0BFB204C0}"/>
              </a:ext>
            </a:extLst>
          </p:cNvPr>
          <p:cNvSpPr txBox="1"/>
          <p:nvPr/>
        </p:nvSpPr>
        <p:spPr>
          <a:xfrm>
            <a:off x="2752939" y="3487759"/>
            <a:ext cx="3181964" cy="923330"/>
          </a:xfrm>
          <a:prstGeom prst="rect">
            <a:avLst/>
          </a:prstGeom>
          <a:noFill/>
        </p:spPr>
        <p:txBody>
          <a:bodyPr wrap="square" rtlCol="0">
            <a:spAutoFit/>
          </a:bodyPr>
          <a:lstStyle/>
          <a:p>
            <a:pPr algn="ctr"/>
            <a:r>
              <a:rPr lang="pt-BR" dirty="0">
                <a:latin typeface="Gisha" panose="020B0502040204020203" pitchFamily="34" charset="-79"/>
                <a:cs typeface="Gisha" panose="020B0502040204020203" pitchFamily="34" charset="-79"/>
              </a:rPr>
              <a:t>Competência do CRPS para julgar recursos da compensação previdenciária</a:t>
            </a:r>
          </a:p>
        </p:txBody>
      </p:sp>
      <p:pic>
        <p:nvPicPr>
          <p:cNvPr id="14" name="Picture 10" descr="Imagem relacionad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865" t="9903" r="14560" b="9962"/>
          <a:stretch/>
        </p:blipFill>
        <p:spPr bwMode="auto">
          <a:xfrm>
            <a:off x="6986540" y="2404567"/>
            <a:ext cx="1008112" cy="1113124"/>
          </a:xfrm>
          <a:prstGeom prst="rect">
            <a:avLst/>
          </a:prstGeom>
          <a:noFill/>
          <a:extLst>
            <a:ext uri="{909E8E84-426E-40DD-AFC4-6F175D3DCCD1}">
              <a14:hiddenFill xmlns:a14="http://schemas.microsoft.com/office/drawing/2010/main">
                <a:solidFill>
                  <a:srgbClr val="FFFFFF"/>
                </a:solidFill>
              </a14:hiddenFill>
            </a:ext>
          </a:extLst>
        </p:spPr>
      </p:pic>
      <p:sp>
        <p:nvSpPr>
          <p:cNvPr id="15" name="CaixaDeTexto 14">
            <a:extLst>
              <a:ext uri="{FF2B5EF4-FFF2-40B4-BE49-F238E27FC236}">
                <a16:creationId xmlns:a16="http://schemas.microsoft.com/office/drawing/2014/main" id="{DD557F49-E554-1245-8975-79C0BFB204C0}"/>
              </a:ext>
            </a:extLst>
          </p:cNvPr>
          <p:cNvSpPr txBox="1"/>
          <p:nvPr/>
        </p:nvSpPr>
        <p:spPr>
          <a:xfrm>
            <a:off x="5864157" y="3484769"/>
            <a:ext cx="3181964" cy="1200329"/>
          </a:xfrm>
          <a:prstGeom prst="rect">
            <a:avLst/>
          </a:prstGeom>
          <a:noFill/>
        </p:spPr>
        <p:txBody>
          <a:bodyPr wrap="square" rtlCol="0">
            <a:spAutoFit/>
          </a:bodyPr>
          <a:lstStyle/>
          <a:p>
            <a:pPr algn="ctr"/>
            <a:r>
              <a:rPr lang="pt-BR" dirty="0">
                <a:latin typeface="Gisha" panose="020B0502040204020203" pitchFamily="34" charset="-79"/>
                <a:cs typeface="Gisha" panose="020B0502040204020203" pitchFamily="34" charset="-79"/>
              </a:rPr>
              <a:t>Sanções pela não participação e pela inadimplência da compensação previdenciária</a:t>
            </a:r>
          </a:p>
        </p:txBody>
      </p:sp>
      <p:sp>
        <p:nvSpPr>
          <p:cNvPr id="16" name="CaixaDeTexto 15">
            <a:extLst>
              <a:ext uri="{FF2B5EF4-FFF2-40B4-BE49-F238E27FC236}">
                <a16:creationId xmlns:a16="http://schemas.microsoft.com/office/drawing/2014/main" id="{A4C52927-6E02-1E48-A9E9-4A1329D3451E}"/>
              </a:ext>
            </a:extLst>
          </p:cNvPr>
          <p:cNvSpPr txBox="1"/>
          <p:nvPr/>
        </p:nvSpPr>
        <p:spPr>
          <a:xfrm>
            <a:off x="-150409" y="3588752"/>
            <a:ext cx="3181964" cy="646331"/>
          </a:xfrm>
          <a:prstGeom prst="rect">
            <a:avLst/>
          </a:prstGeom>
          <a:noFill/>
        </p:spPr>
        <p:txBody>
          <a:bodyPr wrap="square" rtlCol="0">
            <a:spAutoFit/>
          </a:bodyPr>
          <a:lstStyle/>
          <a:p>
            <a:pPr algn="ctr"/>
            <a:r>
              <a:rPr lang="pt-BR">
                <a:latin typeface="Gisha" panose="020B0502040204020203" pitchFamily="34" charset="-79"/>
                <a:cs typeface="Gisha" panose="020B0502040204020203" pitchFamily="34" charset="-79"/>
              </a:rPr>
              <a:t>Criação do período do Estoque RPPS</a:t>
            </a:r>
            <a:endParaRPr lang="pt-BR" dirty="0">
              <a:latin typeface="Gisha" panose="020B0502040204020203" pitchFamily="34" charset="-79"/>
              <a:cs typeface="Gisha" panose="020B0502040204020203" pitchFamily="34" charset="-79"/>
            </a:endParaRPr>
          </a:p>
        </p:txBody>
      </p:sp>
      <p:pic>
        <p:nvPicPr>
          <p:cNvPr id="17" name="Picture 10" descr="Imagem relacionada">
            <a:extLst>
              <a:ext uri="{FF2B5EF4-FFF2-40B4-BE49-F238E27FC236}">
                <a16:creationId xmlns:a16="http://schemas.microsoft.com/office/drawing/2014/main" id="{67DA548A-6D5A-774C-82B5-458F73DE37D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478" t="6983" r="11334" b="21534"/>
          <a:stretch/>
        </p:blipFill>
        <p:spPr bwMode="auto">
          <a:xfrm>
            <a:off x="827049" y="2347501"/>
            <a:ext cx="1255392" cy="1302765"/>
          </a:xfrm>
          <a:prstGeom prst="rect">
            <a:avLst/>
          </a:prstGeom>
          <a:noFill/>
          <a:extLst>
            <a:ext uri="{909E8E84-426E-40DD-AFC4-6F175D3DCCD1}">
              <a14:hiddenFill xmlns:a14="http://schemas.microsoft.com/office/drawing/2010/main">
                <a:solidFill>
                  <a:srgbClr val="FFFFFF"/>
                </a:solidFill>
              </a14:hiddenFill>
            </a:ext>
          </a:extLst>
        </p:spPr>
      </p:pic>
      <p:sp>
        <p:nvSpPr>
          <p:cNvPr id="18" name="CaixaDeTexto 17">
            <a:extLst>
              <a:ext uri="{FF2B5EF4-FFF2-40B4-BE49-F238E27FC236}">
                <a16:creationId xmlns:a16="http://schemas.microsoft.com/office/drawing/2014/main" id="{FE9D2F24-CA58-E446-A6E9-AAAA937475F9}"/>
              </a:ext>
            </a:extLst>
          </p:cNvPr>
          <p:cNvSpPr txBox="1"/>
          <p:nvPr/>
        </p:nvSpPr>
        <p:spPr>
          <a:xfrm>
            <a:off x="8922681" y="3650269"/>
            <a:ext cx="3181964" cy="646331"/>
          </a:xfrm>
          <a:prstGeom prst="rect">
            <a:avLst/>
          </a:prstGeom>
          <a:noFill/>
        </p:spPr>
        <p:txBody>
          <a:bodyPr wrap="square" rtlCol="0">
            <a:spAutoFit/>
          </a:bodyPr>
          <a:lstStyle/>
          <a:p>
            <a:pPr algn="ctr"/>
            <a:r>
              <a:rPr lang="pt-BR">
                <a:latin typeface="Gisha" panose="020B0502040204020203" pitchFamily="34" charset="-79"/>
                <a:cs typeface="Gisha" panose="020B0502040204020203" pitchFamily="34" charset="-79"/>
              </a:rPr>
              <a:t>Gestão da compensação pelo CNRPPS</a:t>
            </a:r>
            <a:endParaRPr lang="pt-BR" dirty="0">
              <a:latin typeface="Gisha" panose="020B0502040204020203" pitchFamily="34" charset="-79"/>
              <a:cs typeface="Gisha" panose="020B0502040204020203" pitchFamily="34" charset="-79"/>
            </a:endParaRPr>
          </a:p>
        </p:txBody>
      </p:sp>
      <p:pic>
        <p:nvPicPr>
          <p:cNvPr id="19" name="Picture 2" descr="Resultado de imagem para reuniÃ£o desenho">
            <a:extLst>
              <a:ext uri="{FF2B5EF4-FFF2-40B4-BE49-F238E27FC236}">
                <a16:creationId xmlns:a16="http://schemas.microsoft.com/office/drawing/2014/main" id="{3F73089B-6919-8749-871D-A39A784864E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42937" y="2359260"/>
            <a:ext cx="1829945" cy="1291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24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20" name="CaixaDeTexto 19">
            <a:extLst>
              <a:ext uri="{FF2B5EF4-FFF2-40B4-BE49-F238E27FC236}">
                <a16:creationId xmlns:a16="http://schemas.microsoft.com/office/drawing/2014/main" id="{64B71946-A5B5-7E4F-94F6-A882FD6B8570}"/>
              </a:ext>
            </a:extLst>
          </p:cNvPr>
          <p:cNvSpPr txBox="1"/>
          <p:nvPr/>
        </p:nvSpPr>
        <p:spPr>
          <a:xfrm>
            <a:off x="346586" y="1874728"/>
            <a:ext cx="11164529" cy="3108543"/>
          </a:xfrm>
          <a:prstGeom prst="rect">
            <a:avLst/>
          </a:prstGeom>
          <a:noFill/>
        </p:spPr>
        <p:txBody>
          <a:bodyPr wrap="square">
            <a:spAutoFit/>
          </a:bodyPr>
          <a:lstStyle/>
          <a:p>
            <a:pPr algn="just"/>
            <a:r>
              <a:rPr lang="pt-BR" sz="2800" dirty="0">
                <a:effectLst/>
                <a:latin typeface="Calibri" panose="020F0502020204030204" pitchFamily="34" charset="0"/>
                <a:ea typeface="Times New Roman" panose="02020603050405020304" pitchFamily="18" charset="0"/>
                <a:cs typeface="Times New Roman" panose="02020603050405020304" pitchFamily="18" charset="0"/>
              </a:rPr>
              <a:t>Aplica-se à benefícios de aposentadoria concedidos </a:t>
            </a:r>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a partir de 5 de outubro de 1988, desde que em manutenção em 06 de maio de 1999 ou concedidos após essa data</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com contagem recíproca de tempo de contribuição, bem como às pensões por morte que deles decorrerem, </a:t>
            </a:r>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excluída a aposentadoria por invalidez decorrente de acidente em serviço, moléstia profissional ou doença grave, contagiosa ou incurável, especificada em lei</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e a pensão dela decorrente.</a:t>
            </a:r>
            <a:endParaRPr lang="pt-BR" sz="2800" dirty="0"/>
          </a:p>
        </p:txBody>
      </p:sp>
    </p:spTree>
    <p:extLst>
      <p:ext uri="{BB962C8B-B14F-4D97-AF65-F5344CB8AC3E}">
        <p14:creationId xmlns:p14="http://schemas.microsoft.com/office/powerpoint/2010/main" val="11791818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6" name="CaixaDeTexto 5">
            <a:extLst>
              <a:ext uri="{FF2B5EF4-FFF2-40B4-BE49-F238E27FC236}">
                <a16:creationId xmlns:a16="http://schemas.microsoft.com/office/drawing/2014/main" id="{64B71946-A5B5-7E4F-94F6-A882FD6B8570}"/>
              </a:ext>
            </a:extLst>
          </p:cNvPr>
          <p:cNvSpPr txBox="1"/>
          <p:nvPr/>
        </p:nvSpPr>
        <p:spPr>
          <a:xfrm>
            <a:off x="346586" y="1874728"/>
            <a:ext cx="11164529" cy="3539430"/>
          </a:xfrm>
          <a:prstGeom prst="rect">
            <a:avLst/>
          </a:prstGeom>
          <a:noFill/>
        </p:spPr>
        <p:txBody>
          <a:bodyPr wrap="square">
            <a:spAutoFit/>
          </a:bodyPr>
          <a:lstStyle/>
          <a:p>
            <a:pPr algn="just"/>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Regime de origem</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a:t>
            </a:r>
            <a:r>
              <a:rPr lang="pt-BR" sz="2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o regime previdenciário ao qual o segurado ou servidor público esteve vinculado sem que dele receba aposentadoria ou tenha gerado pensão para seus dependentes</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a:t>
            </a:r>
            <a:endParaRPr lang="pt-B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800" b="1" dirty="0">
                <a:effectLst/>
                <a:latin typeface="Calibri" panose="020F0502020204030204" pitchFamily="34" charset="0"/>
                <a:ea typeface="Calibri" panose="020F0502020204030204" pitchFamily="34" charset="0"/>
                <a:cs typeface="Times New Roman" panose="02020603050405020304" pitchFamily="18" charset="0"/>
              </a:rPr>
              <a:t>R</a:t>
            </a:r>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egime instituidor</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a:t>
            </a:r>
            <a:r>
              <a:rPr lang="pt-BR" sz="2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o regime previdenciário responsável pela concessão e pagamento de benefício de aposentadoria ou pensão por morte dela decorrente a segurado ou servidor público ou a seus dependentes com cômputo de tempo de contribuição no âmbito do regime de origem.</a:t>
            </a:r>
            <a:endParaRPr lang="pt-BR"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378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64B71946-A5B5-7E4F-94F6-A882FD6B8570}"/>
              </a:ext>
            </a:extLst>
          </p:cNvPr>
          <p:cNvSpPr txBox="1"/>
          <p:nvPr/>
        </p:nvSpPr>
        <p:spPr>
          <a:xfrm>
            <a:off x="513735" y="1536174"/>
            <a:ext cx="11164529" cy="3785652"/>
          </a:xfrm>
          <a:prstGeom prst="rect">
            <a:avLst/>
          </a:prstGeom>
          <a:noFill/>
        </p:spPr>
        <p:txBody>
          <a:bodyPr wrap="square">
            <a:spAutoFit/>
          </a:bodyPr>
          <a:lstStyle/>
          <a:p>
            <a:pPr algn="just"/>
            <a:r>
              <a:rPr lang="pt-BR" sz="2400" b="1" dirty="0">
                <a:effectLst/>
                <a:latin typeface="Calibri" panose="020F0502020204030204" pitchFamily="34" charset="0"/>
                <a:ea typeface="Times New Roman" panose="02020603050405020304" pitchFamily="18" charset="0"/>
                <a:cs typeface="Times New Roman" panose="02020603050405020304" pitchFamily="18" charset="0"/>
              </a:rPr>
              <a:t>Estoque RGPS</a:t>
            </a: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 os valores da compensação financeira em atraso relativos ao período entre 5 de outubro de 1988 e 5 de maio de 1999, dos benefícios concedidos nesse período com contagem recíproca do tempo de contribuição do RGPS, ou do RPPS na hipótese do RGPS ser o regime instituidor, desde que em manutenção em 5 de maio de 1999;</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b="1" dirty="0">
                <a:effectLst/>
                <a:latin typeface="Calibri" panose="020F0502020204030204" pitchFamily="34" charset="0"/>
                <a:ea typeface="Calibri" panose="020F0502020204030204" pitchFamily="34" charset="0"/>
                <a:cs typeface="Times New Roman" panose="02020603050405020304" pitchFamily="18" charset="0"/>
              </a:rPr>
              <a:t>E</a:t>
            </a:r>
            <a:r>
              <a:rPr lang="pt-BR" sz="2400" b="1" dirty="0">
                <a:effectLst/>
                <a:latin typeface="Calibri" panose="020F0502020204030204" pitchFamily="34" charset="0"/>
                <a:ea typeface="Times New Roman" panose="02020603050405020304" pitchFamily="18" charset="0"/>
                <a:cs typeface="Times New Roman" panose="02020603050405020304" pitchFamily="18" charset="0"/>
              </a:rPr>
              <a:t>stoque RPPS</a:t>
            </a: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 os valores da compensação financeira em atraso relativos ao período entre 5 de outubro de 1988 e 5 de maio de 1999, dos benefícios concedidos nesse período com contagem recíproca de outro RPPS, desde que em manutenção em 5 de maio de 1999, ou no período de 6 de maio de 1999 até a entrada em vigor do Decreto.</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14202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pic>
        <p:nvPicPr>
          <p:cNvPr id="4" name="Picture 6" descr="Resultado de imagem para tempo desenho">
            <a:extLst>
              <a:ext uri="{FF2B5EF4-FFF2-40B4-BE49-F238E27FC236}">
                <a16:creationId xmlns:a16="http://schemas.microsoft.com/office/drawing/2014/main" id="{F82B9951-E48A-4ED1-88B5-B82B8C1FD6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5009" y="1939527"/>
            <a:ext cx="1182306" cy="1286540"/>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18746C74-F6F1-ED47-9081-3B11559DECF1}"/>
              </a:ext>
            </a:extLst>
          </p:cNvPr>
          <p:cNvSpPr txBox="1"/>
          <p:nvPr/>
        </p:nvSpPr>
        <p:spPr>
          <a:xfrm>
            <a:off x="704816" y="3662706"/>
            <a:ext cx="2558847" cy="523220"/>
          </a:xfrm>
          <a:prstGeom prst="rect">
            <a:avLst/>
          </a:prstGeom>
          <a:noFill/>
        </p:spPr>
        <p:txBody>
          <a:bodyPr wrap="square" anchor="ctr">
            <a:spAutoFit/>
          </a:bodyPr>
          <a:lstStyle/>
          <a:p>
            <a:pPr algn="ctr"/>
            <a:r>
              <a:rPr lang="pt-BR" sz="2800" b="1">
                <a:effectLst/>
                <a:latin typeface="Calibri" panose="020F0502020204030204" pitchFamily="34" charset="0"/>
                <a:ea typeface="Calibri" panose="020F0502020204030204" pitchFamily="34" charset="0"/>
                <a:cs typeface="Times New Roman" panose="02020603050405020304" pitchFamily="18" charset="0"/>
              </a:rPr>
              <a:t>Dados pessoais</a:t>
            </a:r>
          </a:p>
        </p:txBody>
      </p:sp>
      <p:sp>
        <p:nvSpPr>
          <p:cNvPr id="6" name="CaixaDeTexto 5">
            <a:extLst>
              <a:ext uri="{FF2B5EF4-FFF2-40B4-BE49-F238E27FC236}">
                <a16:creationId xmlns:a16="http://schemas.microsoft.com/office/drawing/2014/main" id="{F9A46009-98D3-EB47-B521-D9565A9EFF80}"/>
              </a:ext>
            </a:extLst>
          </p:cNvPr>
          <p:cNvSpPr txBox="1"/>
          <p:nvPr/>
        </p:nvSpPr>
        <p:spPr>
          <a:xfrm>
            <a:off x="3688908" y="3524518"/>
            <a:ext cx="2627672" cy="954107"/>
          </a:xfrm>
          <a:prstGeom prst="rect">
            <a:avLst/>
          </a:prstGeom>
          <a:noFill/>
        </p:spPr>
        <p:txBody>
          <a:bodyPr wrap="square" anchor="ctr">
            <a:spAutoFit/>
          </a:bodyPr>
          <a:lstStyle/>
          <a:p>
            <a:pPr algn="ctr"/>
            <a:r>
              <a:rPr lang="pt-BR" sz="2800" b="1">
                <a:effectLst/>
                <a:latin typeface="Calibri" panose="020F0502020204030204" pitchFamily="34" charset="0"/>
                <a:ea typeface="Calibri" panose="020F0502020204030204" pitchFamily="34" charset="0"/>
                <a:cs typeface="Times New Roman" panose="02020603050405020304" pitchFamily="18" charset="0"/>
              </a:rPr>
              <a:t>Valor da aposentadoria</a:t>
            </a:r>
          </a:p>
        </p:txBody>
      </p:sp>
      <p:sp>
        <p:nvSpPr>
          <p:cNvPr id="7" name="CaixaDeTexto 6">
            <a:extLst>
              <a:ext uri="{FF2B5EF4-FFF2-40B4-BE49-F238E27FC236}">
                <a16:creationId xmlns:a16="http://schemas.microsoft.com/office/drawing/2014/main" id="{6E23831A-CAD8-C945-84F7-72C1CC42083C}"/>
              </a:ext>
            </a:extLst>
          </p:cNvPr>
          <p:cNvSpPr txBox="1"/>
          <p:nvPr/>
        </p:nvSpPr>
        <p:spPr>
          <a:xfrm>
            <a:off x="6665623" y="3270868"/>
            <a:ext cx="2721079" cy="1384995"/>
          </a:xfrm>
          <a:prstGeom prst="rect">
            <a:avLst/>
          </a:prstGeom>
          <a:noFill/>
        </p:spPr>
        <p:txBody>
          <a:bodyPr wrap="square" anchor="ctr">
            <a:spAutoFit/>
          </a:bodyPr>
          <a:lstStyle/>
          <a:p>
            <a:pPr algn="ctr"/>
            <a:r>
              <a:rPr lang="pt-BR" sz="2800" b="1">
                <a:effectLst/>
                <a:latin typeface="Calibri" panose="020F0502020204030204" pitchFamily="34" charset="0"/>
                <a:ea typeface="Calibri" panose="020F0502020204030204" pitchFamily="34" charset="0"/>
                <a:cs typeface="Times New Roman" panose="02020603050405020304" pitchFamily="18" charset="0"/>
              </a:rPr>
              <a:t>Tempo de Contribuição </a:t>
            </a:r>
            <a:r>
              <a:rPr lang="pt-BR" sz="2800" i="1">
                <a:effectLst/>
                <a:latin typeface="Calibri" panose="020F0502020204030204" pitchFamily="34" charset="0"/>
                <a:ea typeface="Calibri" panose="020F0502020204030204" pitchFamily="34" charset="0"/>
                <a:cs typeface="Times New Roman" panose="02020603050405020304" pitchFamily="18" charset="0"/>
              </a:rPr>
              <a:t>(utilizado e total)</a:t>
            </a:r>
          </a:p>
        </p:txBody>
      </p:sp>
      <p:sp>
        <p:nvSpPr>
          <p:cNvPr id="8" name="CaixaDeTexto 7">
            <a:extLst>
              <a:ext uri="{FF2B5EF4-FFF2-40B4-BE49-F238E27FC236}">
                <a16:creationId xmlns:a16="http://schemas.microsoft.com/office/drawing/2014/main" id="{4B0826C6-2363-3E45-A1EC-72DA7730E965}"/>
              </a:ext>
            </a:extLst>
          </p:cNvPr>
          <p:cNvSpPr txBox="1"/>
          <p:nvPr/>
        </p:nvSpPr>
        <p:spPr>
          <a:xfrm>
            <a:off x="9386702" y="3676013"/>
            <a:ext cx="2721079" cy="523220"/>
          </a:xfrm>
          <a:prstGeom prst="rect">
            <a:avLst/>
          </a:prstGeom>
          <a:noFill/>
        </p:spPr>
        <p:txBody>
          <a:bodyPr wrap="square" anchor="ctr">
            <a:spAutoFit/>
          </a:bodyPr>
          <a:lstStyle/>
          <a:p>
            <a:pPr algn="ctr"/>
            <a:r>
              <a:rPr lang="pt-BR" sz="2800" b="1">
                <a:effectLst/>
                <a:latin typeface="Calibri" panose="020F0502020204030204" pitchFamily="34" charset="0"/>
                <a:ea typeface="Calibri" panose="020F0502020204030204" pitchFamily="34" charset="0"/>
                <a:cs typeface="Times New Roman" panose="02020603050405020304" pitchFamily="18" charset="0"/>
              </a:rPr>
              <a:t>CTC</a:t>
            </a:r>
          </a:p>
        </p:txBody>
      </p:sp>
      <p:pic>
        <p:nvPicPr>
          <p:cNvPr id="9" name="Picture 2" descr="Resultado de imagem para pessoas desenho">
            <a:extLst>
              <a:ext uri="{FF2B5EF4-FFF2-40B4-BE49-F238E27FC236}">
                <a16:creationId xmlns:a16="http://schemas.microsoft.com/office/drawing/2014/main" id="{CB5CCFE4-4673-4E25-B4BA-DDB070BC2D30}"/>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89034" y="2430147"/>
            <a:ext cx="1190410" cy="138499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sultado de imagem para dinheiro desenho">
            <a:extLst>
              <a:ext uri="{FF2B5EF4-FFF2-40B4-BE49-F238E27FC236}">
                <a16:creationId xmlns:a16="http://schemas.microsoft.com/office/drawing/2014/main" id="{431F90F8-D181-4B0A-A0DA-C847F00E4FE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6658" r="8145"/>
          <a:stretch/>
        </p:blipFill>
        <p:spPr bwMode="auto">
          <a:xfrm>
            <a:off x="4167552" y="2707795"/>
            <a:ext cx="1458467" cy="8167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Resultado de imagem para documento desenho">
            <a:extLst>
              <a:ext uri="{FF2B5EF4-FFF2-40B4-BE49-F238E27FC236}">
                <a16:creationId xmlns:a16="http://schemas.microsoft.com/office/drawing/2014/main" id="{5DD0F919-C9E8-459A-A869-2DBBBD10523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472" t="14422" r="20892" b="17674"/>
          <a:stretch/>
        </p:blipFill>
        <p:spPr bwMode="auto">
          <a:xfrm>
            <a:off x="10174254" y="2513874"/>
            <a:ext cx="1145975" cy="1204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3372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12" name="CaixaDeTexto 11">
            <a:extLst>
              <a:ext uri="{FF2B5EF4-FFF2-40B4-BE49-F238E27FC236}">
                <a16:creationId xmlns:a16="http://schemas.microsoft.com/office/drawing/2014/main" id="{71018AB7-1DC1-9149-93C9-B6874F4118CB}"/>
              </a:ext>
            </a:extLst>
          </p:cNvPr>
          <p:cNvSpPr txBox="1"/>
          <p:nvPr/>
        </p:nvSpPr>
        <p:spPr>
          <a:xfrm>
            <a:off x="1546587" y="3575072"/>
            <a:ext cx="2721079" cy="523220"/>
          </a:xfrm>
          <a:prstGeom prst="rect">
            <a:avLst/>
          </a:prstGeom>
          <a:noFill/>
        </p:spPr>
        <p:txBody>
          <a:bodyPr wrap="square" anchor="ctr">
            <a:spAutoFit/>
          </a:bodyPr>
          <a:lstStyle/>
          <a:p>
            <a:pPr algn="ctr"/>
            <a:r>
              <a:rPr lang="pt-BR" sz="2800" b="1">
                <a:effectLst/>
                <a:latin typeface="Calibri" panose="020F0502020204030204" pitchFamily="34" charset="0"/>
                <a:ea typeface="Calibri" panose="020F0502020204030204" pitchFamily="34" charset="0"/>
                <a:cs typeface="Times New Roman" panose="02020603050405020304" pitchFamily="18" charset="0"/>
              </a:rPr>
              <a:t>Laudo médico</a:t>
            </a:r>
          </a:p>
        </p:txBody>
      </p:sp>
      <p:sp>
        <p:nvSpPr>
          <p:cNvPr id="13" name="CaixaDeTexto 12">
            <a:extLst>
              <a:ext uri="{FF2B5EF4-FFF2-40B4-BE49-F238E27FC236}">
                <a16:creationId xmlns:a16="http://schemas.microsoft.com/office/drawing/2014/main" id="{A7DBCD55-FBE5-B649-8BFE-15F57AE2C09B}"/>
              </a:ext>
            </a:extLst>
          </p:cNvPr>
          <p:cNvSpPr txBox="1"/>
          <p:nvPr/>
        </p:nvSpPr>
        <p:spPr>
          <a:xfrm>
            <a:off x="5094805" y="3411115"/>
            <a:ext cx="2721079" cy="954107"/>
          </a:xfrm>
          <a:prstGeom prst="rect">
            <a:avLst/>
          </a:prstGeom>
          <a:noFill/>
        </p:spPr>
        <p:txBody>
          <a:bodyPr wrap="square" anchor="ctr">
            <a:spAutoFit/>
          </a:bodyPr>
          <a:lstStyle/>
          <a:p>
            <a:pPr algn="ctr"/>
            <a:r>
              <a:rPr lang="pt-BR" sz="2800" b="1" dirty="0">
                <a:effectLst/>
                <a:latin typeface="Calibri" panose="020F0502020204030204" pitchFamily="34" charset="0"/>
                <a:ea typeface="Calibri" panose="020F0502020204030204" pitchFamily="34" charset="0"/>
                <a:cs typeface="Times New Roman" panose="02020603050405020304" pitchFamily="18" charset="0"/>
              </a:rPr>
              <a:t>Ato de concessão </a:t>
            </a:r>
          </a:p>
        </p:txBody>
      </p:sp>
      <p:sp>
        <p:nvSpPr>
          <p:cNvPr id="14" name="CaixaDeTexto 13">
            <a:extLst>
              <a:ext uri="{FF2B5EF4-FFF2-40B4-BE49-F238E27FC236}">
                <a16:creationId xmlns:a16="http://schemas.microsoft.com/office/drawing/2014/main" id="{1862FC40-5E4A-0343-A8C3-97AE105C3C14}"/>
              </a:ext>
            </a:extLst>
          </p:cNvPr>
          <p:cNvSpPr txBox="1"/>
          <p:nvPr/>
        </p:nvSpPr>
        <p:spPr>
          <a:xfrm>
            <a:off x="8370173" y="3411115"/>
            <a:ext cx="2721079" cy="954107"/>
          </a:xfrm>
          <a:prstGeom prst="rect">
            <a:avLst/>
          </a:prstGeom>
          <a:noFill/>
        </p:spPr>
        <p:txBody>
          <a:bodyPr wrap="square" anchor="ctr">
            <a:spAutoFit/>
          </a:bodyPr>
          <a:lstStyle/>
          <a:p>
            <a:pPr algn="ctr"/>
            <a:r>
              <a:rPr lang="pt-BR" sz="2800" b="1">
                <a:effectLst/>
                <a:latin typeface="Calibri" panose="020F0502020204030204" pitchFamily="34" charset="0"/>
                <a:ea typeface="Calibri" panose="020F0502020204030204" pitchFamily="34" charset="0"/>
                <a:cs typeface="Times New Roman" panose="02020603050405020304" pitchFamily="18" charset="0"/>
              </a:rPr>
              <a:t>Ato de registro no TCE/TCM </a:t>
            </a:r>
          </a:p>
        </p:txBody>
      </p:sp>
      <p:pic>
        <p:nvPicPr>
          <p:cNvPr id="15" name="Picture 10" descr="Resultado de imagem para laudo medico desenho">
            <a:extLst>
              <a:ext uri="{FF2B5EF4-FFF2-40B4-BE49-F238E27FC236}">
                <a16:creationId xmlns:a16="http://schemas.microsoft.com/office/drawing/2014/main" id="{C9EC4C9D-00D2-45DC-B336-4801B9BEE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9882" y="2584829"/>
            <a:ext cx="1614488" cy="99968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Resultado de imagem para documento desenho">
            <a:extLst>
              <a:ext uri="{FF2B5EF4-FFF2-40B4-BE49-F238E27FC236}">
                <a16:creationId xmlns:a16="http://schemas.microsoft.com/office/drawing/2014/main" id="{95E46B33-686A-4C4F-94CB-2F0992AE34F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100" t="6619" r="5833" b="12737"/>
          <a:stretch/>
        </p:blipFill>
        <p:spPr bwMode="auto">
          <a:xfrm>
            <a:off x="5982712" y="2612679"/>
            <a:ext cx="777431" cy="79843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Resultado de imagem para registro desenho">
            <a:extLst>
              <a:ext uri="{FF2B5EF4-FFF2-40B4-BE49-F238E27FC236}">
                <a16:creationId xmlns:a16="http://schemas.microsoft.com/office/drawing/2014/main" id="{BD57A469-D473-43D3-8C42-E2B789AA55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28485" y="2188814"/>
            <a:ext cx="123825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776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A5024FF9-C1EE-3844-BD5B-C39B3994305F}"/>
              </a:ext>
            </a:extLst>
          </p:cNvPr>
          <p:cNvSpPr txBox="1"/>
          <p:nvPr/>
        </p:nvSpPr>
        <p:spPr>
          <a:xfrm>
            <a:off x="206477" y="1560126"/>
            <a:ext cx="11909323" cy="4000711"/>
          </a:xfrm>
          <a:prstGeom prst="rect">
            <a:avLst/>
          </a:prstGeom>
          <a:noFill/>
        </p:spPr>
        <p:txBody>
          <a:bodyPr wrap="square">
            <a:spAutoFit/>
          </a:bodyPr>
          <a:lstStyle/>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O </a:t>
            </a:r>
            <a:r>
              <a:rPr lang="pt-BR" sz="2400" b="1" dirty="0">
                <a:effectLst/>
                <a:latin typeface="Calibri" panose="020F0502020204030204" pitchFamily="34" charset="0"/>
                <a:ea typeface="Times New Roman" panose="02020603050405020304" pitchFamily="18" charset="0"/>
                <a:cs typeface="Times New Roman" panose="02020603050405020304" pitchFamily="18" charset="0"/>
              </a:rPr>
              <a:t>valor da compensação financeira</a:t>
            </a: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 será resultante da multiplicação do </a:t>
            </a:r>
            <a:r>
              <a:rPr lang="pt-BR" sz="2400" b="1" dirty="0">
                <a:effectLst/>
                <a:latin typeface="Calibri" panose="020F0502020204030204" pitchFamily="34" charset="0"/>
                <a:ea typeface="Times New Roman" panose="02020603050405020304" pitchFamily="18" charset="0"/>
                <a:cs typeface="Times New Roman" panose="02020603050405020304" pitchFamily="18" charset="0"/>
              </a:rPr>
              <a:t>percentual apurado</a:t>
            </a: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 com base nas informações do inciso III do art. 5º pelo:</a:t>
            </a:r>
          </a:p>
          <a:p>
            <a:pPr algn="just">
              <a:lnSpc>
                <a:spcPct val="106000"/>
              </a:lnSpc>
              <a:spcAft>
                <a:spcPts val="600"/>
              </a:spcAft>
            </a:pP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I - valor da renda mensal inicial quando o regime instituidor for o RGPS; ou </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II - valor do benefício pago pelo regime instituidor ou valor da renda mensal inicial, o que for menor, quando um RPPS for o regime instituidor.</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endParaRPr lang="pt-BR"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 1º  A renda mensal inicial de que trata este artigo será calculada segundo as normas aplicáveis aos benefícios concedidos pelo regime de origem, na data da desvinculação desse regime.</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35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701670FD-4E6A-B245-868B-B23CFC5B38E8}"/>
              </a:ext>
            </a:extLst>
          </p:cNvPr>
          <p:cNvSpPr txBox="1"/>
          <p:nvPr/>
        </p:nvSpPr>
        <p:spPr>
          <a:xfrm>
            <a:off x="259326" y="1867795"/>
            <a:ext cx="11673348" cy="2970237"/>
          </a:xfrm>
          <a:prstGeom prst="rect">
            <a:avLst/>
          </a:prstGeom>
          <a:noFill/>
        </p:spPr>
        <p:txBody>
          <a:bodyPr wrap="square">
            <a:spAutoFit/>
          </a:bodyPr>
          <a:lstStyle/>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A renda mensal inicial será reajustada, </a:t>
            </a:r>
            <a:r>
              <a:rPr lang="pt-BR" sz="2400" b="1" dirty="0">
                <a:effectLst/>
                <a:latin typeface="Calibri" panose="020F0502020204030204" pitchFamily="34" charset="0"/>
                <a:ea typeface="Times New Roman" panose="02020603050405020304" pitchFamily="18" charset="0"/>
                <a:cs typeface="Times New Roman" panose="02020603050405020304" pitchFamily="18" charset="0"/>
              </a:rPr>
              <a:t>da data da desvinculação do regime de origem até a data da concessão do benefício pelo regime instituidor</a:t>
            </a: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 não podendo seu valor corrigido ser inferior ao valor do salário-mínimo e nem superior ao:</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I - valor da remuneração do cargo efetivo que o servidor teria no ente de origem na data imediatamente anterior à da concessão da aposentadoria pelo regime instituidor ou que teria servido de referência para a concessão da pensão pelo regime de origem; ou</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II -</a:t>
            </a:r>
            <a:r>
              <a:rPr lang="pt-BR" sz="24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limite máximo dos benefícios pagos pelo RGPS, quando este for o regime de origem.</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30046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A38CCF06-882B-004B-9471-15D18D1F5578}"/>
              </a:ext>
            </a:extLst>
          </p:cNvPr>
          <p:cNvSpPr txBox="1"/>
          <p:nvPr/>
        </p:nvSpPr>
        <p:spPr>
          <a:xfrm>
            <a:off x="287593" y="2421645"/>
            <a:ext cx="11503742" cy="954107"/>
          </a:xfrm>
          <a:prstGeom prst="rect">
            <a:avLst/>
          </a:prstGeom>
          <a:noFill/>
        </p:spPr>
        <p:txBody>
          <a:bodyPr wrap="square">
            <a:spAutoFit/>
          </a:bodyPr>
          <a:lstStyle/>
          <a:p>
            <a:pPr algn="just"/>
            <a:r>
              <a:rPr lang="pt-BR" sz="2800" dirty="0">
                <a:effectLst/>
                <a:latin typeface="Calibri" panose="020F0502020204030204" pitchFamily="34" charset="0"/>
                <a:ea typeface="Times New Roman" panose="02020603050405020304" pitchFamily="18" charset="0"/>
                <a:cs typeface="Times New Roman" panose="02020603050405020304" pitchFamily="18" charset="0"/>
              </a:rPr>
              <a:t>O valor da compensação financeira será reajustado </a:t>
            </a:r>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nas mesmas datas e pelos mesmos índices de reajustamento dos benefícios concedidos pelo RGPS.</a:t>
            </a:r>
            <a:endParaRPr lang="pt-BR" sz="2800" b="1" dirty="0"/>
          </a:p>
        </p:txBody>
      </p:sp>
    </p:spTree>
    <p:extLst>
      <p:ext uri="{BB962C8B-B14F-4D97-AF65-F5344CB8AC3E}">
        <p14:creationId xmlns:p14="http://schemas.microsoft.com/office/powerpoint/2010/main" val="28929717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D3AC0681-22C3-D140-9ECC-67936E91FBBD}"/>
              </a:ext>
            </a:extLst>
          </p:cNvPr>
          <p:cNvSpPr txBox="1"/>
          <p:nvPr/>
        </p:nvSpPr>
        <p:spPr>
          <a:xfrm>
            <a:off x="439993" y="1793635"/>
            <a:ext cx="11312013" cy="3465692"/>
          </a:xfrm>
          <a:prstGeom prst="rect">
            <a:avLst/>
          </a:prstGeom>
          <a:noFill/>
        </p:spPr>
        <p:txBody>
          <a:bodyPr wrap="square">
            <a:spAutoFit/>
          </a:bodyPr>
          <a:lstStyle/>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Sendo inviável financeiramente ao regime de origem desembolsar de imediato os valores de estoque RPPS, os regimes poderão firmar termo de parcelamento.</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endParaRPr lang="pt-BR" sz="2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O pagamento dos valores de </a:t>
            </a:r>
            <a:r>
              <a:rPr lang="pt-BR" sz="2400" b="1" dirty="0">
                <a:effectLst/>
                <a:latin typeface="Calibri" panose="020F0502020204030204" pitchFamily="34" charset="0"/>
                <a:ea typeface="Times New Roman" panose="02020603050405020304" pitchFamily="18" charset="0"/>
                <a:cs typeface="Times New Roman" panose="02020603050405020304" pitchFamily="18" charset="0"/>
              </a:rPr>
              <a:t>estoque RGPS</a:t>
            </a: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 será quitado: </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I - em parcela única, se o crédito não superar R$ 1.5 milhões;</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dirty="0">
                <a:effectLst/>
                <a:latin typeface="Calibri" panose="020F0502020204030204" pitchFamily="34" charset="0"/>
                <a:ea typeface="Times New Roman" panose="02020603050405020304" pitchFamily="18" charset="0"/>
                <a:cs typeface="Times New Roman" panose="02020603050405020304" pitchFamily="18" charset="0"/>
              </a:rPr>
              <a:t>II - em tantas parcelas mensais de até R$ 1.5 milhões, se o crédito superar esse montante, no prazo de até cento e oitenta meses.</a:t>
            </a:r>
          </a:p>
          <a:p>
            <a:pPr algn="just"/>
            <a:r>
              <a:rPr lang="pt-BR" sz="2400" dirty="0">
                <a:effectLst/>
                <a:latin typeface="Calibri" panose="020F0502020204030204" pitchFamily="34" charset="0"/>
                <a:ea typeface="Times New Roman" panose="02020603050405020304" pitchFamily="18" charset="0"/>
                <a:cs typeface="Times New Roman" panose="02020603050405020304" pitchFamily="18" charset="0"/>
              </a:rPr>
              <a:t>III - dação em pagamento com imóveis do FRGPS.</a:t>
            </a:r>
            <a:endParaRPr lang="pt-BR" sz="2400" dirty="0"/>
          </a:p>
        </p:txBody>
      </p:sp>
    </p:spTree>
    <p:extLst>
      <p:ext uri="{BB962C8B-B14F-4D97-AF65-F5344CB8AC3E}">
        <p14:creationId xmlns:p14="http://schemas.microsoft.com/office/powerpoint/2010/main" val="28262755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B9FAFD5D-1416-034F-9524-47CAA4D2BD55}"/>
              </a:ext>
            </a:extLst>
          </p:cNvPr>
          <p:cNvSpPr txBox="1"/>
          <p:nvPr/>
        </p:nvSpPr>
        <p:spPr>
          <a:xfrm>
            <a:off x="383458" y="2090172"/>
            <a:ext cx="11606980" cy="2246769"/>
          </a:xfrm>
          <a:prstGeom prst="rect">
            <a:avLst/>
          </a:prstGeom>
          <a:noFill/>
        </p:spPr>
        <p:txBody>
          <a:bodyPr wrap="square">
            <a:spAutoFit/>
          </a:bodyPr>
          <a:lstStyle/>
          <a:p>
            <a:pPr algn="just"/>
            <a:r>
              <a:rPr lang="pt-BR" sz="2800" dirty="0">
                <a:effectLst/>
                <a:latin typeface="Calibri" panose="020F0502020204030204" pitchFamily="34" charset="0"/>
                <a:ea typeface="Times New Roman" panose="02020603050405020304" pitchFamily="18" charset="0"/>
                <a:cs typeface="Times New Roman" panose="02020603050405020304" pitchFamily="18" charset="0"/>
              </a:rPr>
              <a:t>A Secretaria de Previdência disponibilizará para adesão do INSS, órgão gestor do RGPS, e dos RPPS da União, Estados, Distrito Federal e Municípios sistema de compensação previdenciária, destinado a manter cadastro atualizado de todos os benefícios objeto de compensação financeira e a apurar o montante devido pelos regimes.</a:t>
            </a:r>
            <a:endParaRPr lang="pt-BR" sz="2800" dirty="0"/>
          </a:p>
        </p:txBody>
      </p:sp>
    </p:spTree>
    <p:extLst>
      <p:ext uri="{BB962C8B-B14F-4D97-AF65-F5344CB8AC3E}">
        <p14:creationId xmlns:p14="http://schemas.microsoft.com/office/powerpoint/2010/main" val="18761235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45D34285-6C74-5F40-BB07-6EC0F14E8BAD}"/>
              </a:ext>
            </a:extLst>
          </p:cNvPr>
          <p:cNvSpPr txBox="1"/>
          <p:nvPr/>
        </p:nvSpPr>
        <p:spPr>
          <a:xfrm>
            <a:off x="428932" y="2302438"/>
            <a:ext cx="11334136" cy="2356607"/>
          </a:xfrm>
          <a:prstGeom prst="rect">
            <a:avLst/>
          </a:prstGeom>
          <a:noFill/>
        </p:spPr>
        <p:txBody>
          <a:bodyPr wrap="square">
            <a:spAutoFit/>
          </a:bodyPr>
          <a:lstStyle/>
          <a:p>
            <a:pPr algn="just">
              <a:lnSpc>
                <a:spcPct val="106000"/>
              </a:lnSpc>
              <a:spcAft>
                <a:spcPts val="600"/>
              </a:spcAft>
            </a:pPr>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Até o dia trinta de cada mês</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será disponibilizado ao regime de origem o total a ser por ele desembolsado a cada regime instituidor referente a </a:t>
            </a:r>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competência do mês anterior</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a:t>
            </a:r>
            <a:r>
              <a:rPr lang="pt-BR" sz="2800" dirty="0">
                <a:effectLst/>
                <a:latin typeface="Calibri" panose="020F0502020204030204" pitchFamily="34" charset="0"/>
                <a:ea typeface="Calibri" panose="020F0502020204030204" pitchFamily="34" charset="0"/>
                <a:cs typeface="Times New Roman" panose="02020603050405020304" pitchFamily="18" charset="0"/>
              </a:rPr>
              <a:t>que corresponderá ao somatório do fluxo mensal, do fluxo acumulado e do estoque RGPS ou estoque RPPS, </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devendo tais desembolsos </a:t>
            </a:r>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serem feitos até o quinto dia útil do mês subsequente</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a:t>
            </a:r>
            <a:endParaRPr lang="pt-BR"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40538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2B3F22CE-4E4F-584A-B64A-8100D167C9E9}"/>
              </a:ext>
            </a:extLst>
          </p:cNvPr>
          <p:cNvSpPr txBox="1"/>
          <p:nvPr/>
        </p:nvSpPr>
        <p:spPr>
          <a:xfrm>
            <a:off x="414184" y="2429019"/>
            <a:ext cx="11201400" cy="1384995"/>
          </a:xfrm>
          <a:prstGeom prst="rect">
            <a:avLst/>
          </a:prstGeom>
          <a:noFill/>
        </p:spPr>
        <p:txBody>
          <a:bodyPr wrap="square">
            <a:spAutoFit/>
          </a:bodyPr>
          <a:lstStyle/>
          <a:p>
            <a:pPr algn="just"/>
            <a:r>
              <a:rPr lang="pt-BR" sz="2800" dirty="0">
                <a:effectLst/>
                <a:latin typeface="Calibri" panose="020F0502020204030204" pitchFamily="34" charset="0"/>
                <a:ea typeface="Times New Roman" panose="02020603050405020304" pitchFamily="18" charset="0"/>
                <a:cs typeface="Times New Roman" panose="02020603050405020304" pitchFamily="18" charset="0"/>
              </a:rPr>
              <a:t>O não pagamento no prazo estabelecido no § 1º, </a:t>
            </a:r>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a qualquer regime</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resultará na suspensão do pagamento da compensação financeira devida pelo RGPS</a:t>
            </a:r>
            <a:endParaRPr lang="pt-BR" sz="2800" dirty="0"/>
          </a:p>
        </p:txBody>
      </p:sp>
    </p:spTree>
    <p:extLst>
      <p:ext uri="{BB962C8B-B14F-4D97-AF65-F5344CB8AC3E}">
        <p14:creationId xmlns:p14="http://schemas.microsoft.com/office/powerpoint/2010/main" val="25421699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B3003CB1-B41C-994F-AD48-ACB562B746B8}"/>
              </a:ext>
            </a:extLst>
          </p:cNvPr>
          <p:cNvSpPr txBox="1"/>
          <p:nvPr/>
        </p:nvSpPr>
        <p:spPr>
          <a:xfrm>
            <a:off x="377313" y="2250696"/>
            <a:ext cx="11437374" cy="2813334"/>
          </a:xfrm>
          <a:prstGeom prst="rect">
            <a:avLst/>
          </a:prstGeom>
          <a:noFill/>
        </p:spPr>
        <p:txBody>
          <a:bodyPr wrap="square">
            <a:spAutoFit/>
          </a:bodyPr>
          <a:lstStyle/>
          <a:p>
            <a:pPr algn="just">
              <a:lnSpc>
                <a:spcPct val="106000"/>
              </a:lnSpc>
              <a:spcAft>
                <a:spcPts val="600"/>
              </a:spcAft>
            </a:pP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Será estabelecido </a:t>
            </a:r>
            <a:r>
              <a:rPr lang="pt-BR" sz="2800" b="1" u="sng" dirty="0">
                <a:effectLst/>
                <a:latin typeface="Calibri" panose="020F0502020204030204" pitchFamily="34" charset="0"/>
                <a:ea typeface="Times New Roman" panose="02020603050405020304" pitchFamily="18" charset="0"/>
                <a:cs typeface="Times New Roman" panose="02020603050405020304" pitchFamily="18" charset="0"/>
              </a:rPr>
              <a:t>prazo</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para que o regime de origem </a:t>
            </a:r>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analise os requerimentos apresentados pelos regimes instituidores</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observada a ordem cronológica dos requerimentos, incidindo </a:t>
            </a:r>
            <a:r>
              <a:rPr lang="pt-BR" sz="2800" b="1" dirty="0">
                <a:effectLst/>
                <a:latin typeface="Calibri" panose="020F0502020204030204" pitchFamily="34" charset="0"/>
                <a:ea typeface="Times New Roman" panose="02020603050405020304" pitchFamily="18" charset="0"/>
                <a:cs typeface="Times New Roman" panose="02020603050405020304" pitchFamily="18" charset="0"/>
              </a:rPr>
              <a:t>a mesma atualização dos valores dos recolhimentos em atraso de contribuições previdenciárias arrecadadas pelo RGPS</a:t>
            </a:r>
            <a:r>
              <a:rPr lang="pt-BR" sz="2800" dirty="0">
                <a:effectLst/>
                <a:latin typeface="Calibri" panose="020F0502020204030204" pitchFamily="34" charset="0"/>
                <a:ea typeface="Times New Roman" panose="02020603050405020304" pitchFamily="18" charset="0"/>
                <a:cs typeface="Times New Roman" panose="02020603050405020304" pitchFamily="18" charset="0"/>
              </a:rPr>
              <a:t> aos requerimentos que ultrapassarem o prazo determinado.</a:t>
            </a:r>
            <a:endParaRPr lang="pt-BR"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09585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36A63553-05F6-AE4C-992B-5472E1DF36AB}"/>
              </a:ext>
            </a:extLst>
          </p:cNvPr>
          <p:cNvSpPr txBox="1"/>
          <p:nvPr/>
        </p:nvSpPr>
        <p:spPr>
          <a:xfrm>
            <a:off x="502674" y="1656538"/>
            <a:ext cx="11186652" cy="3830216"/>
          </a:xfrm>
          <a:prstGeom prst="rect">
            <a:avLst/>
          </a:prstGeom>
          <a:noFill/>
        </p:spPr>
        <p:txBody>
          <a:bodyPr wrap="square">
            <a:spAutoFit/>
          </a:bodyPr>
          <a:lstStyle/>
          <a:p>
            <a:pPr algn="just">
              <a:lnSpc>
                <a:spcPct val="106000"/>
              </a:lnSpc>
              <a:spcAft>
                <a:spcPts val="600"/>
              </a:spcAft>
            </a:pPr>
            <a:r>
              <a:rPr lang="pt-BR" sz="2400" dirty="0" smtClean="0">
                <a:effectLst/>
                <a:latin typeface="Calibri" panose="020F0502020204030204" pitchFamily="34" charset="0"/>
                <a:ea typeface="Times New Roman" panose="02020603050405020304" pitchFamily="18" charset="0"/>
                <a:cs typeface="Times New Roman" panose="02020603050405020304" pitchFamily="18" charset="0"/>
              </a:rPr>
              <a:t>Aplica-se </a:t>
            </a: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a prescrição quinquenal, nos termos do Decreto nº 20.910, de 6 de janeiro de 1932, aos valores não pagos nem reclamados em época própria, do surgimento da pretensão, que ocorrerá:</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I - no primeiro dia subsequente ao registro do ato concessório de aposentadoria ou pensão pelo Tribunal de Contas competente, quando o regime instituidor for o RPPS; ou</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II - no primeiro dia subsequente ao recebimento da primeira prestação, quando o regime instituidor for o RGPS.</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pt-BR" sz="2400" dirty="0">
                <a:effectLst/>
                <a:latin typeface="Calibri" panose="020F0502020204030204" pitchFamily="34" charset="0"/>
                <a:ea typeface="Times New Roman" panose="02020603050405020304" pitchFamily="18" charset="0"/>
                <a:cs typeface="Times New Roman" panose="02020603050405020304" pitchFamily="18" charset="0"/>
              </a:rPr>
              <a:t>Parágrafo único. O prazo prescricional da compensação financeira relativo ao período do estoque RPPS será contado a partir da entrada em vigor deste Decreto. </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11944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pic>
        <p:nvPicPr>
          <p:cNvPr id="4" name="Picture 2" descr="Sociedade civil reage a decreto que limita participação em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8794" y="1849155"/>
            <a:ext cx="2459038" cy="1942568"/>
          </a:xfrm>
          <a:prstGeom prst="ellipse">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DD557F49-E554-1245-8975-79C0BFB204C0}"/>
              </a:ext>
            </a:extLst>
          </p:cNvPr>
          <p:cNvSpPr txBox="1"/>
          <p:nvPr/>
        </p:nvSpPr>
        <p:spPr>
          <a:xfrm>
            <a:off x="847331" y="3791723"/>
            <a:ext cx="3181964" cy="1477328"/>
          </a:xfrm>
          <a:prstGeom prst="rect">
            <a:avLst/>
          </a:prstGeom>
          <a:noFill/>
        </p:spPr>
        <p:txBody>
          <a:bodyPr wrap="square" rtlCol="0">
            <a:spAutoFit/>
          </a:bodyPr>
          <a:lstStyle/>
          <a:p>
            <a:pPr algn="ctr"/>
            <a:r>
              <a:rPr lang="pt-BR" dirty="0" smtClean="0">
                <a:latin typeface="Gisha" panose="020B0502040204020203" pitchFamily="34" charset="-79"/>
                <a:cs typeface="Gisha" panose="020B0502040204020203" pitchFamily="34" charset="-79"/>
              </a:rPr>
              <a:t>Representantes da União:</a:t>
            </a:r>
          </a:p>
          <a:p>
            <a:pPr algn="ctr"/>
            <a:r>
              <a:rPr lang="pt-BR" dirty="0" smtClean="0">
                <a:latin typeface="Gisha" panose="020B0502040204020203" pitchFamily="34" charset="-79"/>
                <a:cs typeface="Gisha" panose="020B0502040204020203" pitchFamily="34" charset="-79"/>
              </a:rPr>
              <a:t>2 SPREV</a:t>
            </a:r>
          </a:p>
          <a:p>
            <a:pPr algn="ctr"/>
            <a:r>
              <a:rPr lang="pt-BR" dirty="0" smtClean="0">
                <a:latin typeface="Gisha" panose="020B0502040204020203" pitchFamily="34" charset="-79"/>
                <a:cs typeface="Gisha" panose="020B0502040204020203" pitchFamily="34" charset="-79"/>
              </a:rPr>
              <a:t>1 SGDP</a:t>
            </a:r>
          </a:p>
          <a:p>
            <a:pPr algn="ctr"/>
            <a:r>
              <a:rPr lang="pt-BR" dirty="0" smtClean="0">
                <a:latin typeface="Gisha" panose="020B0502040204020203" pitchFamily="34" charset="-79"/>
                <a:cs typeface="Gisha" panose="020B0502040204020203" pitchFamily="34" charset="-79"/>
              </a:rPr>
              <a:t>1 INSS</a:t>
            </a:r>
            <a:endParaRPr lang="pt-BR" dirty="0">
              <a:latin typeface="Gisha" panose="020B0502040204020203" pitchFamily="34" charset="-79"/>
              <a:cs typeface="Gisha" panose="020B0502040204020203" pitchFamily="34" charset="-79"/>
            </a:endParaRPr>
          </a:p>
          <a:p>
            <a:pPr algn="ctr"/>
            <a:r>
              <a:rPr lang="pt-BR" dirty="0" smtClean="0">
                <a:latin typeface="Gisha" panose="020B0502040204020203" pitchFamily="34" charset="-79"/>
                <a:cs typeface="Gisha" panose="020B0502040204020203" pitchFamily="34" charset="-79"/>
              </a:rPr>
              <a:t>1 Sindicato</a:t>
            </a:r>
          </a:p>
        </p:txBody>
      </p:sp>
      <p:pic>
        <p:nvPicPr>
          <p:cNvPr id="6" name="Picture 2" descr="Sociedade civil reage a decreto que limita participação em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221" y="1849155"/>
            <a:ext cx="2459038" cy="1942568"/>
          </a:xfrm>
          <a:prstGeom prst="ellipse">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DD557F49-E554-1245-8975-79C0BFB204C0}"/>
              </a:ext>
            </a:extLst>
          </p:cNvPr>
          <p:cNvSpPr txBox="1"/>
          <p:nvPr/>
        </p:nvSpPr>
        <p:spPr>
          <a:xfrm>
            <a:off x="4139315" y="3791723"/>
            <a:ext cx="3671887" cy="1477328"/>
          </a:xfrm>
          <a:prstGeom prst="rect">
            <a:avLst/>
          </a:prstGeom>
          <a:noFill/>
        </p:spPr>
        <p:txBody>
          <a:bodyPr wrap="square" rtlCol="0">
            <a:spAutoFit/>
          </a:bodyPr>
          <a:lstStyle/>
          <a:p>
            <a:pPr algn="ctr"/>
            <a:r>
              <a:rPr lang="pt-BR" dirty="0" smtClean="0">
                <a:latin typeface="Gisha" panose="020B0502040204020203" pitchFamily="34" charset="-79"/>
                <a:cs typeface="Gisha" panose="020B0502040204020203" pitchFamily="34" charset="-79"/>
              </a:rPr>
              <a:t>Representantes dos Estados e DF:</a:t>
            </a:r>
          </a:p>
          <a:p>
            <a:pPr algn="ctr"/>
            <a:r>
              <a:rPr lang="pt-BR" dirty="0" smtClean="0">
                <a:latin typeface="Gisha" panose="020B0502040204020203" pitchFamily="34" charset="-79"/>
                <a:cs typeface="Gisha" panose="020B0502040204020203" pitchFamily="34" charset="-79"/>
              </a:rPr>
              <a:t>2 RPPS</a:t>
            </a:r>
          </a:p>
          <a:p>
            <a:pPr algn="ctr"/>
            <a:r>
              <a:rPr lang="pt-BR" dirty="0" smtClean="0">
                <a:latin typeface="Gisha" panose="020B0502040204020203" pitchFamily="34" charset="-79"/>
                <a:cs typeface="Gisha" panose="020B0502040204020203" pitchFamily="34" charset="-79"/>
              </a:rPr>
              <a:t>1 Associação Estadual Patronal</a:t>
            </a:r>
          </a:p>
          <a:p>
            <a:pPr algn="ctr"/>
            <a:r>
              <a:rPr lang="pt-BR" dirty="0" smtClean="0">
                <a:latin typeface="Gisha" panose="020B0502040204020203" pitchFamily="34" charset="-79"/>
                <a:cs typeface="Gisha" panose="020B0502040204020203" pitchFamily="34" charset="-79"/>
              </a:rPr>
              <a:t>1 Tribunal de Contas</a:t>
            </a:r>
            <a:endParaRPr lang="pt-BR" dirty="0">
              <a:latin typeface="Gisha" panose="020B0502040204020203" pitchFamily="34" charset="-79"/>
              <a:cs typeface="Gisha" panose="020B0502040204020203" pitchFamily="34" charset="-79"/>
            </a:endParaRPr>
          </a:p>
          <a:p>
            <a:pPr algn="ctr"/>
            <a:r>
              <a:rPr lang="pt-BR" dirty="0" smtClean="0">
                <a:latin typeface="Gisha" panose="020B0502040204020203" pitchFamily="34" charset="-79"/>
                <a:cs typeface="Gisha" panose="020B0502040204020203" pitchFamily="34" charset="-79"/>
              </a:rPr>
              <a:t>1 Sindicato</a:t>
            </a:r>
          </a:p>
        </p:txBody>
      </p:sp>
      <p:pic>
        <p:nvPicPr>
          <p:cNvPr id="8" name="Picture 2" descr="Sociedade civil reage a decreto que limita participação em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5648" y="1849155"/>
            <a:ext cx="2459038" cy="1942568"/>
          </a:xfrm>
          <a:prstGeom prst="ellipse">
            <a:avLst/>
          </a:prstGeom>
          <a:noFill/>
          <a:extLst>
            <a:ext uri="{909E8E84-426E-40DD-AFC4-6F175D3DCCD1}">
              <a14:hiddenFill xmlns:a14="http://schemas.microsoft.com/office/drawing/2010/main">
                <a:solidFill>
                  <a:srgbClr val="FFFFFF"/>
                </a:solidFill>
              </a14:hiddenFill>
            </a:ext>
          </a:extLst>
        </p:spPr>
      </p:pic>
      <p:sp>
        <p:nvSpPr>
          <p:cNvPr id="9" name="CaixaDeTexto 8">
            <a:extLst>
              <a:ext uri="{FF2B5EF4-FFF2-40B4-BE49-F238E27FC236}">
                <a16:creationId xmlns:a16="http://schemas.microsoft.com/office/drawing/2014/main" id="{DD557F49-E554-1245-8975-79C0BFB204C0}"/>
              </a:ext>
            </a:extLst>
          </p:cNvPr>
          <p:cNvSpPr txBox="1"/>
          <p:nvPr/>
        </p:nvSpPr>
        <p:spPr>
          <a:xfrm>
            <a:off x="7934184" y="3791723"/>
            <a:ext cx="3491755" cy="1477328"/>
          </a:xfrm>
          <a:prstGeom prst="rect">
            <a:avLst/>
          </a:prstGeom>
          <a:noFill/>
        </p:spPr>
        <p:txBody>
          <a:bodyPr wrap="square" rtlCol="0">
            <a:spAutoFit/>
          </a:bodyPr>
          <a:lstStyle/>
          <a:p>
            <a:pPr algn="ctr"/>
            <a:r>
              <a:rPr lang="pt-BR" dirty="0" smtClean="0">
                <a:latin typeface="Gisha" panose="020B0502040204020203" pitchFamily="34" charset="-79"/>
                <a:cs typeface="Gisha" panose="020B0502040204020203" pitchFamily="34" charset="-79"/>
              </a:rPr>
              <a:t>Representantes dos Municípios:</a:t>
            </a:r>
          </a:p>
          <a:p>
            <a:pPr algn="ctr"/>
            <a:r>
              <a:rPr lang="pt-BR" dirty="0" smtClean="0">
                <a:latin typeface="Gisha" panose="020B0502040204020203" pitchFamily="34" charset="-79"/>
                <a:cs typeface="Gisha" panose="020B0502040204020203" pitchFamily="34" charset="-79"/>
              </a:rPr>
              <a:t>2 RPPS</a:t>
            </a:r>
          </a:p>
          <a:p>
            <a:pPr algn="ctr"/>
            <a:r>
              <a:rPr lang="pt-BR" dirty="0" smtClean="0">
                <a:latin typeface="Gisha" panose="020B0502040204020203" pitchFamily="34" charset="-79"/>
                <a:cs typeface="Gisha" panose="020B0502040204020203" pitchFamily="34" charset="-79"/>
              </a:rPr>
              <a:t>1 Associação Municipal Patronal</a:t>
            </a:r>
          </a:p>
          <a:p>
            <a:pPr algn="ctr"/>
            <a:r>
              <a:rPr lang="pt-BR" dirty="0" smtClean="0">
                <a:latin typeface="Gisha" panose="020B0502040204020203" pitchFamily="34" charset="-79"/>
                <a:cs typeface="Gisha" panose="020B0502040204020203" pitchFamily="34" charset="-79"/>
              </a:rPr>
              <a:t>1 Associação Nac. RPPS</a:t>
            </a:r>
            <a:endParaRPr lang="pt-BR" dirty="0">
              <a:latin typeface="Gisha" panose="020B0502040204020203" pitchFamily="34" charset="-79"/>
              <a:cs typeface="Gisha" panose="020B0502040204020203" pitchFamily="34" charset="-79"/>
            </a:endParaRPr>
          </a:p>
          <a:p>
            <a:pPr algn="ctr"/>
            <a:r>
              <a:rPr lang="pt-BR" dirty="0" smtClean="0">
                <a:latin typeface="Gisha" panose="020B0502040204020203" pitchFamily="34" charset="-79"/>
                <a:cs typeface="Gisha" panose="020B0502040204020203" pitchFamily="34" charset="-79"/>
              </a:rPr>
              <a:t>1 Sindicato</a:t>
            </a:r>
          </a:p>
        </p:txBody>
      </p:sp>
    </p:spTree>
    <p:extLst>
      <p:ext uri="{BB962C8B-B14F-4D97-AF65-F5344CB8AC3E}">
        <p14:creationId xmlns:p14="http://schemas.microsoft.com/office/powerpoint/2010/main" val="160424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36A63553-05F6-AE4C-992B-5472E1DF36AB}"/>
              </a:ext>
            </a:extLst>
          </p:cNvPr>
          <p:cNvSpPr txBox="1"/>
          <p:nvPr/>
        </p:nvSpPr>
        <p:spPr>
          <a:xfrm>
            <a:off x="1175228" y="1533367"/>
            <a:ext cx="10080985" cy="4047262"/>
          </a:xfrm>
          <a:prstGeom prst="rect">
            <a:avLst/>
          </a:prstGeom>
          <a:noFill/>
        </p:spPr>
        <p:txBody>
          <a:bodyPr wrap="square">
            <a:spAutoFit/>
          </a:bodyPr>
          <a:lstStyle/>
          <a:p>
            <a:pPr algn="just">
              <a:lnSpc>
                <a:spcPct val="106000"/>
              </a:lnSpc>
              <a:spcAft>
                <a:spcPts val="600"/>
              </a:spcAft>
            </a:pPr>
            <a:r>
              <a:rPr lang="pt-BR" sz="2000" dirty="0" smtClean="0">
                <a:latin typeface="Calibri" panose="020F0502020204030204" pitchFamily="34" charset="0"/>
                <a:ea typeface="Calibri" panose="020F0502020204030204" pitchFamily="34" charset="0"/>
                <a:cs typeface="Times New Roman" panose="02020603050405020304" pitchFamily="18" charset="0"/>
              </a:rPr>
              <a:t>SPREV: Narlon Gutierre (Secretário de Previdência) e Allex Albert (Subsecretário dos RPPS)</a:t>
            </a:r>
          </a:p>
          <a:p>
            <a:pPr algn="just">
              <a:lnSpc>
                <a:spcPct val="106000"/>
              </a:lnSpc>
              <a:spcAft>
                <a:spcPts val="600"/>
              </a:spcAft>
            </a:pPr>
            <a:r>
              <a:rPr lang="pt-BR" sz="2000" dirty="0" smtClean="0">
                <a:effectLst/>
                <a:latin typeface="Calibri" panose="020F0502020204030204" pitchFamily="34" charset="0"/>
                <a:ea typeface="Calibri" panose="020F0502020204030204" pitchFamily="34" charset="0"/>
                <a:cs typeface="Times New Roman" panose="02020603050405020304" pitchFamily="18" charset="0"/>
              </a:rPr>
              <a:t>SGPD: Fábio </a:t>
            </a:r>
            <a:r>
              <a:rPr lang="pt-BR" sz="2000" dirty="0" err="1" smtClean="0">
                <a:effectLst/>
                <a:latin typeface="Calibri" panose="020F0502020204030204" pitchFamily="34" charset="0"/>
                <a:ea typeface="Calibri" panose="020F0502020204030204" pitchFamily="34" charset="0"/>
                <a:cs typeface="Times New Roman" panose="02020603050405020304" pitchFamily="18" charset="0"/>
              </a:rPr>
              <a:t>Teizo</a:t>
            </a:r>
            <a:r>
              <a:rPr lang="pt-BR" sz="2000" dirty="0" smtClean="0">
                <a:effectLst/>
                <a:latin typeface="Calibri" panose="020F0502020204030204" pitchFamily="34" charset="0"/>
                <a:ea typeface="Calibri" panose="020F0502020204030204" pitchFamily="34" charset="0"/>
                <a:cs typeface="Times New Roman" panose="02020603050405020304" pitchFamily="18" charset="0"/>
              </a:rPr>
              <a:t> (Secretário-Adjunto de Gestão e Desempenho de Pessoal);</a:t>
            </a:r>
          </a:p>
          <a:p>
            <a:pPr algn="just">
              <a:lnSpc>
                <a:spcPct val="106000"/>
              </a:lnSpc>
              <a:spcAft>
                <a:spcPts val="600"/>
              </a:spcAft>
            </a:pPr>
            <a:r>
              <a:rPr lang="pt-BR" sz="2000" dirty="0" smtClean="0">
                <a:latin typeface="Calibri" panose="020F0502020204030204" pitchFamily="34" charset="0"/>
                <a:ea typeface="Calibri" panose="020F0502020204030204" pitchFamily="34" charset="0"/>
                <a:cs typeface="Times New Roman" panose="02020603050405020304" pitchFamily="18" charset="0"/>
              </a:rPr>
              <a:t>INSS: Leonardo Rolim (Presidente do INSS);</a:t>
            </a:r>
          </a:p>
          <a:p>
            <a:pPr algn="just">
              <a:lnSpc>
                <a:spcPct val="106000"/>
              </a:lnSpc>
              <a:spcAft>
                <a:spcPts val="600"/>
              </a:spcAft>
            </a:pPr>
            <a:r>
              <a:rPr lang="pt-BR" sz="2000" dirty="0" smtClean="0">
                <a:effectLst/>
                <a:latin typeface="Calibri" panose="020F0502020204030204" pitchFamily="34" charset="0"/>
                <a:ea typeface="Calibri" panose="020F0502020204030204" pitchFamily="34" charset="0"/>
                <a:cs typeface="Times New Roman" panose="02020603050405020304" pitchFamily="18" charset="0"/>
              </a:rPr>
              <a:t>TCE: Ronaldo </a:t>
            </a:r>
            <a:r>
              <a:rPr lang="pt-BR" sz="2000" dirty="0">
                <a:latin typeface="Calibri" panose="020F0502020204030204" pitchFamily="34" charset="0"/>
                <a:ea typeface="Calibri" panose="020F0502020204030204" pitchFamily="34" charset="0"/>
                <a:cs typeface="Times New Roman" panose="02020603050405020304" pitchFamily="18" charset="0"/>
              </a:rPr>
              <a:t>Ribeiro (Conselheiro </a:t>
            </a:r>
            <a:r>
              <a:rPr lang="pt-BR" sz="2000" dirty="0" smtClean="0">
                <a:latin typeface="Calibri" panose="020F0502020204030204" pitchFamily="34" charset="0"/>
                <a:ea typeface="Calibri" panose="020F0502020204030204" pitchFamily="34" charset="0"/>
                <a:cs typeface="Times New Roman" panose="02020603050405020304" pitchFamily="18" charset="0"/>
              </a:rPr>
              <a:t>Substituto do TCE/MT);</a:t>
            </a:r>
          </a:p>
          <a:p>
            <a:pPr algn="just">
              <a:lnSpc>
                <a:spcPct val="106000"/>
              </a:lnSpc>
              <a:spcAft>
                <a:spcPts val="600"/>
              </a:spcAft>
            </a:pPr>
            <a:r>
              <a:rPr lang="pt-BR" sz="2000" dirty="0" smtClean="0">
                <a:effectLst/>
                <a:latin typeface="Calibri" panose="020F0502020204030204" pitchFamily="34" charset="0"/>
                <a:ea typeface="Calibri" panose="020F0502020204030204" pitchFamily="34" charset="0"/>
                <a:cs typeface="Times New Roman" panose="02020603050405020304" pitchFamily="18" charset="0"/>
              </a:rPr>
              <a:t>CONAPREV:</a:t>
            </a:r>
          </a:p>
          <a:p>
            <a:pPr algn="just">
              <a:lnSpc>
                <a:spcPct val="106000"/>
              </a:lnSpc>
              <a:spcAft>
                <a:spcPts val="600"/>
              </a:spcAft>
            </a:pPr>
            <a:r>
              <a:rPr lang="pt-BR" sz="2000" dirty="0">
                <a:latin typeface="Calibri" panose="020F0502020204030204" pitchFamily="34" charset="0"/>
                <a:ea typeface="Calibri" panose="020F0502020204030204" pitchFamily="34" charset="0"/>
                <a:cs typeface="Times New Roman" panose="02020603050405020304" pitchFamily="18" charset="0"/>
              </a:rPr>
              <a:t>	</a:t>
            </a:r>
            <a:r>
              <a:rPr lang="pt-BR" sz="2000" dirty="0" smtClean="0">
                <a:latin typeface="Calibri" panose="020F0502020204030204" pitchFamily="34" charset="0"/>
                <a:ea typeface="Calibri" panose="020F0502020204030204" pitchFamily="34" charset="0"/>
                <a:cs typeface="Times New Roman" panose="02020603050405020304" pitchFamily="18" charset="0"/>
              </a:rPr>
              <a:t>Estados: Roberto Moises (Alagoas) e José Roberto (São Paulo);</a:t>
            </a:r>
          </a:p>
          <a:p>
            <a:pPr algn="just">
              <a:lnSpc>
                <a:spcPct val="106000"/>
              </a:lnSpc>
              <a:spcAft>
                <a:spcPts val="600"/>
              </a:spcAft>
            </a:pPr>
            <a:r>
              <a:rPr lang="pt-BR" sz="2000" dirty="0">
                <a:effectLst/>
                <a:latin typeface="Calibri" panose="020F0502020204030204" pitchFamily="34" charset="0"/>
                <a:ea typeface="Calibri" panose="020F0502020204030204" pitchFamily="34" charset="0"/>
                <a:cs typeface="Times New Roman" panose="02020603050405020304" pitchFamily="18" charset="0"/>
              </a:rPr>
              <a:t>	</a:t>
            </a:r>
            <a:r>
              <a:rPr lang="pt-BR" sz="2000" dirty="0" smtClean="0">
                <a:effectLst/>
                <a:latin typeface="Calibri" panose="020F0502020204030204" pitchFamily="34" charset="0"/>
                <a:ea typeface="Calibri" panose="020F0502020204030204" pitchFamily="34" charset="0"/>
                <a:cs typeface="Times New Roman" panose="02020603050405020304" pitchFamily="18" charset="0"/>
              </a:rPr>
              <a:t>Municípios: Daniela </a:t>
            </a:r>
            <a:r>
              <a:rPr lang="pt-BR" sz="2000" dirty="0" err="1" smtClean="0">
                <a:effectLst/>
                <a:latin typeface="Calibri" panose="020F0502020204030204" pitchFamily="34" charset="0"/>
                <a:ea typeface="Calibri" panose="020F0502020204030204" pitchFamily="34" charset="0"/>
                <a:cs typeface="Times New Roman" panose="02020603050405020304" pitchFamily="18" charset="0"/>
              </a:rPr>
              <a:t>Benayon</a:t>
            </a:r>
            <a:r>
              <a:rPr lang="pt-BR" sz="2000" dirty="0" smtClean="0">
                <a:effectLst/>
                <a:latin typeface="Calibri" panose="020F0502020204030204" pitchFamily="34" charset="0"/>
                <a:ea typeface="Calibri" panose="020F0502020204030204" pitchFamily="34" charset="0"/>
                <a:cs typeface="Times New Roman" panose="02020603050405020304" pitchFamily="18" charset="0"/>
              </a:rPr>
              <a:t> (Manaus) e Gleison Pereira (Belo Horizonte);</a:t>
            </a:r>
          </a:p>
          <a:p>
            <a:pPr algn="just">
              <a:lnSpc>
                <a:spcPct val="106000"/>
              </a:lnSpc>
              <a:spcAft>
                <a:spcPts val="600"/>
              </a:spcAft>
            </a:pPr>
            <a:r>
              <a:rPr lang="pt-BR" sz="2000" dirty="0">
                <a:latin typeface="Calibri" panose="020F0502020204030204" pitchFamily="34" charset="0"/>
                <a:ea typeface="Calibri" panose="020F0502020204030204" pitchFamily="34" charset="0"/>
                <a:cs typeface="Times New Roman" panose="02020603050405020304" pitchFamily="18" charset="0"/>
              </a:rPr>
              <a:t>	</a:t>
            </a:r>
            <a:r>
              <a:rPr lang="pt-BR" sz="2000" dirty="0" smtClean="0">
                <a:latin typeface="Calibri" panose="020F0502020204030204" pitchFamily="34" charset="0"/>
                <a:ea typeface="Calibri" panose="020F0502020204030204" pitchFamily="34" charset="0"/>
                <a:cs typeface="Times New Roman" panose="02020603050405020304" pitchFamily="18" charset="0"/>
              </a:rPr>
              <a:t>Associação Nacional de RPPS</a:t>
            </a:r>
            <a:r>
              <a:rPr lang="pt-BR" sz="2000" dirty="0">
                <a:latin typeface="Calibri" panose="020F0502020204030204" pitchFamily="34" charset="0"/>
                <a:ea typeface="Calibri" panose="020F0502020204030204" pitchFamily="34" charset="0"/>
                <a:cs typeface="Times New Roman" panose="02020603050405020304" pitchFamily="18" charset="0"/>
              </a:rPr>
              <a:t>: </a:t>
            </a:r>
            <a:r>
              <a:rPr lang="pt-BR" sz="2000" dirty="0" smtClean="0">
                <a:latin typeface="Calibri" panose="020F0502020204030204" pitchFamily="34" charset="0"/>
                <a:ea typeface="Calibri" panose="020F0502020204030204" pitchFamily="34" charset="0"/>
                <a:cs typeface="Times New Roman" panose="02020603050405020304" pitchFamily="18" charset="0"/>
              </a:rPr>
              <a:t>João Figueiredo (</a:t>
            </a:r>
            <a:r>
              <a:rPr lang="pt-BR" sz="2000" dirty="0" err="1" smtClean="0">
                <a:latin typeface="Calibri" panose="020F0502020204030204" pitchFamily="34" charset="0"/>
                <a:ea typeface="Calibri" panose="020F0502020204030204" pitchFamily="34" charset="0"/>
                <a:cs typeface="Times New Roman" panose="02020603050405020304" pitchFamily="18" charset="0"/>
              </a:rPr>
              <a:t>Abipem</a:t>
            </a:r>
            <a:r>
              <a:rPr lang="pt-BR" sz="2000" dirty="0" smtClean="0">
                <a:latin typeface="Calibri" panose="020F0502020204030204" pitchFamily="34" charset="0"/>
                <a:ea typeface="Calibri" panose="020F0502020204030204" pitchFamily="34" charset="0"/>
                <a:cs typeface="Times New Roman" panose="02020603050405020304" pitchFamily="18" charset="0"/>
              </a:rPr>
              <a:t>);</a:t>
            </a:r>
          </a:p>
          <a:p>
            <a:pPr algn="just">
              <a:lnSpc>
                <a:spcPct val="106000"/>
              </a:lnSpc>
              <a:spcAft>
                <a:spcPts val="600"/>
              </a:spcAft>
            </a:pPr>
            <a:r>
              <a:rPr lang="pt-BR" sz="2000" dirty="0">
                <a:effectLst/>
                <a:latin typeface="Calibri" panose="020F0502020204030204" pitchFamily="34" charset="0"/>
                <a:ea typeface="Calibri" panose="020F0502020204030204" pitchFamily="34" charset="0"/>
                <a:cs typeface="Times New Roman" panose="02020603050405020304" pitchFamily="18" charset="0"/>
              </a:rPr>
              <a:t>	</a:t>
            </a:r>
            <a:r>
              <a:rPr lang="pt-BR" sz="2000" dirty="0" smtClean="0">
                <a:effectLst/>
                <a:latin typeface="Calibri" panose="020F0502020204030204" pitchFamily="34" charset="0"/>
                <a:ea typeface="Calibri" panose="020F0502020204030204" pitchFamily="34" charset="0"/>
                <a:cs typeface="Times New Roman" panose="02020603050405020304" pitchFamily="18" charset="0"/>
              </a:rPr>
              <a:t>Associação Patronal Estados: </a:t>
            </a:r>
            <a:r>
              <a:rPr lang="pt-BR" sz="2000" dirty="0" err="1" smtClean="0">
                <a:effectLst/>
                <a:latin typeface="Calibri" panose="020F0502020204030204" pitchFamily="34" charset="0"/>
                <a:ea typeface="Calibri" panose="020F0502020204030204" pitchFamily="34" charset="0"/>
                <a:cs typeface="Times New Roman" panose="02020603050405020304" pitchFamily="18" charset="0"/>
              </a:rPr>
              <a:t>Elliton</a:t>
            </a:r>
            <a:r>
              <a:rPr lang="pt-BR" sz="2000" dirty="0" smtClean="0">
                <a:effectLst/>
                <a:latin typeface="Calibri" panose="020F0502020204030204" pitchFamily="34" charset="0"/>
                <a:ea typeface="Calibri" panose="020F0502020204030204" pitchFamily="34" charset="0"/>
                <a:cs typeface="Times New Roman" panose="02020603050405020304" pitchFamily="18" charset="0"/>
              </a:rPr>
              <a:t> Oliveira (CONSEFAZ);</a:t>
            </a:r>
          </a:p>
          <a:p>
            <a:pPr algn="just">
              <a:lnSpc>
                <a:spcPct val="106000"/>
              </a:lnSpc>
              <a:spcAft>
                <a:spcPts val="600"/>
              </a:spcAft>
            </a:pPr>
            <a:r>
              <a:rPr lang="pt-BR" sz="2000" dirty="0">
                <a:latin typeface="Calibri" panose="020F0502020204030204" pitchFamily="34" charset="0"/>
                <a:ea typeface="Calibri" panose="020F0502020204030204" pitchFamily="34" charset="0"/>
                <a:cs typeface="Times New Roman" panose="02020603050405020304" pitchFamily="18" charset="0"/>
              </a:rPr>
              <a:t>	</a:t>
            </a:r>
            <a:r>
              <a:rPr lang="pt-BR" sz="2000" dirty="0" smtClean="0">
                <a:latin typeface="Calibri" panose="020F0502020204030204" pitchFamily="34" charset="0"/>
                <a:ea typeface="Calibri" panose="020F0502020204030204" pitchFamily="34" charset="0"/>
                <a:cs typeface="Times New Roman" panose="02020603050405020304" pitchFamily="18" charset="0"/>
              </a:rPr>
              <a:t>Associação Patronal Municípios: </a:t>
            </a:r>
            <a:r>
              <a:rPr lang="pt-BR" sz="2000" dirty="0">
                <a:latin typeface="Calibri" panose="020F0502020204030204" pitchFamily="34" charset="0"/>
                <a:ea typeface="Calibri" panose="020F0502020204030204" pitchFamily="34" charset="0"/>
                <a:cs typeface="Times New Roman" panose="02020603050405020304" pitchFamily="18" charset="0"/>
              </a:rPr>
              <a:t>Paulo </a:t>
            </a:r>
            <a:r>
              <a:rPr lang="pt-BR" sz="2000" dirty="0" smtClean="0">
                <a:latin typeface="Calibri" panose="020F0502020204030204" pitchFamily="34" charset="0"/>
                <a:ea typeface="Calibri" panose="020F0502020204030204" pitchFamily="34" charset="0"/>
                <a:cs typeface="Times New Roman" panose="02020603050405020304" pitchFamily="18" charset="0"/>
              </a:rPr>
              <a:t>Ziulkoski (CNM</a:t>
            </a:r>
            <a:r>
              <a:rPr lang="pt-BR" sz="2000" dirty="0" smtClean="0">
                <a:latin typeface="Calibri" panose="020F0502020204030204" pitchFamily="34" charset="0"/>
                <a:ea typeface="Calibri" panose="020F0502020204030204" pitchFamily="34" charset="0"/>
                <a:cs typeface="Times New Roman" panose="02020603050405020304" pitchFamily="18" charset="0"/>
              </a:rPr>
              <a:t>);</a:t>
            </a:r>
            <a:endParaRPr lang="pt-BR" sz="2000" dirty="0" smtClean="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31748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Decreto nº 10.188, de 2019</a:t>
            </a:r>
            <a:endParaRPr lang="pt-BR" b="1" dirty="0"/>
          </a:p>
        </p:txBody>
      </p:sp>
      <p:sp>
        <p:nvSpPr>
          <p:cNvPr id="4" name="CaixaDeTexto 3">
            <a:extLst>
              <a:ext uri="{FF2B5EF4-FFF2-40B4-BE49-F238E27FC236}">
                <a16:creationId xmlns:a16="http://schemas.microsoft.com/office/drawing/2014/main" id="{36A63553-05F6-AE4C-992B-5472E1DF36AB}"/>
              </a:ext>
            </a:extLst>
          </p:cNvPr>
          <p:cNvSpPr txBox="1"/>
          <p:nvPr/>
        </p:nvSpPr>
        <p:spPr>
          <a:xfrm>
            <a:off x="1175228" y="1533367"/>
            <a:ext cx="10080985" cy="1628138"/>
          </a:xfrm>
          <a:prstGeom prst="rect">
            <a:avLst/>
          </a:prstGeom>
          <a:noFill/>
        </p:spPr>
        <p:txBody>
          <a:bodyPr wrap="square">
            <a:spAutoFit/>
          </a:bodyPr>
          <a:lstStyle/>
          <a:p>
            <a:pPr algn="just">
              <a:lnSpc>
                <a:spcPct val="106000"/>
              </a:lnSpc>
              <a:spcAft>
                <a:spcPts val="600"/>
              </a:spcAft>
            </a:pPr>
            <a:r>
              <a:rPr lang="pt-BR" sz="2000" dirty="0" smtClean="0">
                <a:latin typeface="Calibri" panose="020F0502020204030204" pitchFamily="34" charset="0"/>
                <a:ea typeface="Calibri" panose="020F0502020204030204" pitchFamily="34" charset="0"/>
                <a:cs typeface="Times New Roman" panose="02020603050405020304" pitchFamily="18" charset="0"/>
              </a:rPr>
              <a:t>SERVIDORES</a:t>
            </a:r>
            <a:r>
              <a:rPr lang="pt-BR" sz="2000" dirty="0" smtClean="0">
                <a:latin typeface="Calibri" panose="020F0502020204030204" pitchFamily="34" charset="0"/>
                <a:ea typeface="Calibri" panose="020F0502020204030204" pitchFamily="34" charset="0"/>
                <a:cs typeface="Times New Roman" panose="02020603050405020304" pitchFamily="18" charset="0"/>
              </a:rPr>
              <a:t>: </a:t>
            </a:r>
          </a:p>
          <a:p>
            <a:pPr algn="just">
              <a:lnSpc>
                <a:spcPct val="106000"/>
              </a:lnSpc>
              <a:spcAft>
                <a:spcPts val="600"/>
              </a:spcAft>
            </a:pPr>
            <a:r>
              <a:rPr lang="pt-BR" sz="20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2000" dirty="0">
                <a:latin typeface="Calibri" panose="020F0502020204030204" pitchFamily="34" charset="0"/>
                <a:ea typeface="Calibri" panose="020F0502020204030204" pitchFamily="34" charset="0"/>
                <a:cs typeface="Times New Roman" panose="02020603050405020304" pitchFamily="18" charset="0"/>
              </a:rPr>
              <a:t>União: Décio </a:t>
            </a:r>
            <a:r>
              <a:rPr lang="pt-BR" sz="2000" dirty="0" smtClean="0">
                <a:latin typeface="Calibri" panose="020F0502020204030204" pitchFamily="34" charset="0"/>
                <a:ea typeface="Calibri" panose="020F0502020204030204" pitchFamily="34" charset="0"/>
                <a:cs typeface="Times New Roman" panose="02020603050405020304" pitchFamily="18" charset="0"/>
              </a:rPr>
              <a:t>Bruno (FONACATE);</a:t>
            </a:r>
            <a:endParaRPr lang="pt-BR"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pt-BR" sz="2000" dirty="0">
                <a:effectLst/>
                <a:latin typeface="Calibri" panose="020F0502020204030204" pitchFamily="34" charset="0"/>
                <a:ea typeface="Calibri" panose="020F0502020204030204" pitchFamily="34" charset="0"/>
                <a:cs typeface="Times New Roman" panose="02020603050405020304" pitchFamily="18" charset="0"/>
              </a:rPr>
              <a:t>	</a:t>
            </a:r>
            <a:r>
              <a:rPr lang="pt-BR" sz="2000" dirty="0" smtClean="0">
                <a:effectLst/>
                <a:latin typeface="Calibri" panose="020F0502020204030204" pitchFamily="34" charset="0"/>
                <a:ea typeface="Calibri" panose="020F0502020204030204" pitchFamily="34" charset="0"/>
                <a:cs typeface="Times New Roman" panose="02020603050405020304" pitchFamily="18" charset="0"/>
              </a:rPr>
              <a:t>Estados e </a:t>
            </a:r>
            <a:r>
              <a:rPr lang="pt-BR" sz="2000" dirty="0">
                <a:latin typeface="Calibri" panose="020F0502020204030204" pitchFamily="34" charset="0"/>
                <a:ea typeface="Calibri" panose="020F0502020204030204" pitchFamily="34" charset="0"/>
                <a:cs typeface="Times New Roman" panose="02020603050405020304" pitchFamily="18" charset="0"/>
              </a:rPr>
              <a:t>DF: </a:t>
            </a:r>
            <a:r>
              <a:rPr lang="pt-BR" sz="2000" dirty="0" err="1">
                <a:latin typeface="Calibri" panose="020F0502020204030204" pitchFamily="34" charset="0"/>
                <a:ea typeface="Calibri" panose="020F0502020204030204" pitchFamily="34" charset="0"/>
                <a:cs typeface="Times New Roman" panose="02020603050405020304" pitchFamily="18" charset="0"/>
              </a:rPr>
              <a:t>Renilson</a:t>
            </a:r>
            <a:r>
              <a:rPr lang="pt-BR" sz="2000" dirty="0">
                <a:latin typeface="Calibri" panose="020F0502020204030204" pitchFamily="34" charset="0"/>
                <a:ea typeface="Calibri" panose="020F0502020204030204" pitchFamily="34" charset="0"/>
                <a:cs typeface="Times New Roman" panose="02020603050405020304" pitchFamily="18" charset="0"/>
              </a:rPr>
              <a:t> José </a:t>
            </a:r>
            <a:r>
              <a:rPr lang="pt-BR" sz="2000" dirty="0" smtClean="0">
                <a:latin typeface="Calibri" panose="020F0502020204030204" pitchFamily="34" charset="0"/>
                <a:ea typeface="Calibri" panose="020F0502020204030204" pitchFamily="34" charset="0"/>
                <a:cs typeface="Times New Roman" panose="02020603050405020304" pitchFamily="18" charset="0"/>
              </a:rPr>
              <a:t>Pereira (FENASEPE);</a:t>
            </a:r>
            <a:endParaRPr lang="pt-BR"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600"/>
              </a:spcAft>
            </a:pPr>
            <a:r>
              <a:rPr lang="pt-BR" sz="2000" dirty="0">
                <a:latin typeface="Calibri" panose="020F0502020204030204" pitchFamily="34" charset="0"/>
                <a:ea typeface="Calibri" panose="020F0502020204030204" pitchFamily="34" charset="0"/>
                <a:cs typeface="Times New Roman" panose="02020603050405020304" pitchFamily="18" charset="0"/>
              </a:rPr>
              <a:t>	</a:t>
            </a:r>
            <a:r>
              <a:rPr lang="pt-BR" sz="2000" dirty="0" smtClean="0">
                <a:latin typeface="Calibri" panose="020F0502020204030204" pitchFamily="34" charset="0"/>
                <a:ea typeface="Calibri" panose="020F0502020204030204" pitchFamily="34" charset="0"/>
                <a:cs typeface="Times New Roman" panose="02020603050405020304" pitchFamily="18" charset="0"/>
              </a:rPr>
              <a:t>Municípios: </a:t>
            </a:r>
            <a:r>
              <a:rPr lang="pt-BR" sz="2000" dirty="0" err="1" smtClean="0">
                <a:latin typeface="Calibri" panose="020F0502020204030204" pitchFamily="34" charset="0"/>
                <a:ea typeface="Calibri" panose="020F0502020204030204" pitchFamily="34" charset="0"/>
                <a:cs typeface="Times New Roman" panose="02020603050405020304" pitchFamily="18" charset="0"/>
              </a:rPr>
              <a:t>Alderi</a:t>
            </a:r>
            <a:r>
              <a:rPr lang="pt-BR" sz="2000" dirty="0" smtClean="0">
                <a:latin typeface="Calibri" panose="020F0502020204030204" pitchFamily="34" charset="0"/>
                <a:ea typeface="Calibri" panose="020F0502020204030204" pitchFamily="34" charset="0"/>
                <a:cs typeface="Times New Roman" panose="02020603050405020304" pitchFamily="18" charset="0"/>
              </a:rPr>
              <a:t> </a:t>
            </a:r>
            <a:r>
              <a:rPr lang="pt-BR" sz="2000" dirty="0" err="1" smtClean="0">
                <a:latin typeface="Calibri" panose="020F0502020204030204" pitchFamily="34" charset="0"/>
                <a:ea typeface="Calibri" panose="020F0502020204030204" pitchFamily="34" charset="0"/>
                <a:cs typeface="Times New Roman" panose="02020603050405020304" pitchFamily="18" charset="0"/>
              </a:rPr>
              <a:t>Zanatta</a:t>
            </a:r>
            <a:r>
              <a:rPr lang="pt-BR" sz="2000" dirty="0" smtClean="0">
                <a:latin typeface="Calibri" panose="020F0502020204030204" pitchFamily="34" charset="0"/>
                <a:ea typeface="Calibri" panose="020F0502020204030204" pitchFamily="34" charset="0"/>
                <a:cs typeface="Times New Roman" panose="02020603050405020304" pitchFamily="18" charset="0"/>
              </a:rPr>
              <a:t> (CSPB)</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55463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Portaria nº 15.829, de 2020</a:t>
            </a:r>
            <a:endParaRPr lang="pt-BR" b="1" dirty="0"/>
          </a:p>
        </p:txBody>
      </p:sp>
      <p:sp>
        <p:nvSpPr>
          <p:cNvPr id="6" name="Retângulo 5"/>
          <p:cNvSpPr/>
          <p:nvPr/>
        </p:nvSpPr>
        <p:spPr>
          <a:xfrm>
            <a:off x="510140" y="1687304"/>
            <a:ext cx="11255860" cy="4093428"/>
          </a:xfrm>
          <a:prstGeom prst="rect">
            <a:avLst/>
          </a:prstGeom>
        </p:spPr>
        <p:txBody>
          <a:bodyPr wrap="square">
            <a:spAutoFit/>
          </a:bodyPr>
          <a:lstStyle/>
          <a:p>
            <a:pPr algn="just"/>
            <a:r>
              <a:rPr lang="pt-BR" sz="2000" dirty="0">
                <a:solidFill>
                  <a:srgbClr val="000000"/>
                </a:solidFill>
                <a:latin typeface="Calibri" panose="020F0502020204030204" pitchFamily="34" charset="0"/>
              </a:rPr>
              <a:t>Art. 1º A compensação financeira entre o Regime Geral de Previdência Social - RGPS e os Regimes Próprios de Previdência Social - RPPS da União, dos Estados, do Distrito Federal e dos Municípios e destes entre si, de que tratam a Lei nº 9.796, de 1999, e o Decreto nº 10.188, de 2019, </a:t>
            </a:r>
            <a:r>
              <a:rPr lang="pt-BR" sz="2000" b="1" dirty="0">
                <a:solidFill>
                  <a:srgbClr val="000000"/>
                </a:solidFill>
                <a:latin typeface="Calibri" panose="020F0502020204030204" pitchFamily="34" charset="0"/>
              </a:rPr>
              <a:t>será efetuada por meio do Sistema de Compensação Previdenciária - COMPREV</a:t>
            </a:r>
            <a:r>
              <a:rPr lang="pt-BR" sz="2000" b="1" dirty="0" smtClean="0">
                <a:solidFill>
                  <a:srgbClr val="000000"/>
                </a:solidFill>
                <a:latin typeface="Calibri" panose="020F0502020204030204" pitchFamily="34" charset="0"/>
              </a:rPr>
              <a:t>.</a:t>
            </a:r>
          </a:p>
          <a:p>
            <a:pPr algn="just"/>
            <a:endParaRPr lang="pt-BR" sz="2000" b="1" dirty="0">
              <a:solidFill>
                <a:srgbClr val="000000"/>
              </a:solidFill>
              <a:latin typeface="Calibri" panose="020F0502020204030204" pitchFamily="34" charset="0"/>
            </a:endParaRPr>
          </a:p>
          <a:p>
            <a:pPr algn="just"/>
            <a:r>
              <a:rPr lang="pt-BR" sz="2000" dirty="0">
                <a:latin typeface="Calibri" panose="020F0502020204030204" pitchFamily="34" charset="0"/>
              </a:rPr>
              <a:t>§ 1º </a:t>
            </a:r>
            <a:r>
              <a:rPr lang="pt-BR" sz="2000" b="1" dirty="0">
                <a:latin typeface="Calibri" panose="020F0502020204030204" pitchFamily="34" charset="0"/>
              </a:rPr>
              <a:t>O COMPREV será mantido pelo Instituto Nacional do Seguro Social - INSS, nos termos do art. 18 da Portaria MPAS nº 6.209, de 16 de dezembro de 1999</a:t>
            </a:r>
            <a:r>
              <a:rPr lang="pt-BR" sz="2000" dirty="0">
                <a:latin typeface="Calibri" panose="020F0502020204030204" pitchFamily="34" charset="0"/>
              </a:rPr>
              <a:t>, até que sejam implementados os procedimentos previstos no art. 10 do Decreto 10.188, de 2019, observado o previsto no art. 5º desta Portaria</a:t>
            </a:r>
            <a:r>
              <a:rPr lang="pt-BR" sz="2000" dirty="0" smtClean="0">
                <a:latin typeface="Calibri" panose="020F0502020204030204" pitchFamily="34" charset="0"/>
              </a:rPr>
              <a:t>.</a:t>
            </a:r>
          </a:p>
          <a:p>
            <a:pPr algn="just"/>
            <a:endParaRPr lang="pt-BR" sz="2000" dirty="0">
              <a:latin typeface="Calibri" panose="020F0502020204030204" pitchFamily="34" charset="0"/>
            </a:endParaRPr>
          </a:p>
          <a:p>
            <a:pPr algn="just"/>
            <a:r>
              <a:rPr lang="pt-BR" sz="2000" dirty="0">
                <a:latin typeface="Calibri" panose="020F0502020204030204" pitchFamily="34" charset="0"/>
              </a:rPr>
              <a:t>§ 2º A gestão de acesso dos entes federativos ao sistema COMPREV, mantido pelo INSS, poderá ser realizada pela Subsecretaria dos Regimes Próprios de Previdência Social da Secretaria de Previdência da Secretaria Especial de Previdência e Trabalho.</a:t>
            </a:r>
          </a:p>
          <a:p>
            <a:pPr algn="just"/>
            <a:endParaRPr lang="pt-BR" sz="2000" b="1" dirty="0">
              <a:latin typeface="Calibri" panose="020F0502020204030204" pitchFamily="34" charset="0"/>
            </a:endParaRPr>
          </a:p>
        </p:txBody>
      </p:sp>
    </p:spTree>
    <p:extLst>
      <p:ext uri="{BB962C8B-B14F-4D97-AF65-F5344CB8AC3E}">
        <p14:creationId xmlns:p14="http://schemas.microsoft.com/office/powerpoint/2010/main" val="23035945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Portaria nº 15.829, de 2020</a:t>
            </a:r>
            <a:endParaRPr lang="pt-BR" b="1" dirty="0"/>
          </a:p>
        </p:txBody>
      </p:sp>
      <p:sp>
        <p:nvSpPr>
          <p:cNvPr id="5" name="Retângulo 4"/>
          <p:cNvSpPr/>
          <p:nvPr/>
        </p:nvSpPr>
        <p:spPr>
          <a:xfrm>
            <a:off x="404837" y="1536174"/>
            <a:ext cx="11382325" cy="3785652"/>
          </a:xfrm>
          <a:prstGeom prst="rect">
            <a:avLst/>
          </a:prstGeom>
        </p:spPr>
        <p:txBody>
          <a:bodyPr wrap="square">
            <a:spAutoFit/>
          </a:bodyPr>
          <a:lstStyle/>
          <a:p>
            <a:pPr algn="just">
              <a:lnSpc>
                <a:spcPct val="100000"/>
              </a:lnSpc>
            </a:pPr>
            <a:r>
              <a:rPr lang="pt-BR" sz="2000" spc="-1" dirty="0">
                <a:solidFill>
                  <a:srgbClr val="000000"/>
                </a:solidFill>
                <a:latin typeface="Calibri"/>
              </a:rPr>
              <a:t>Art. 5º  Nos termos do Decreto nº 10.188, de 2019, para o processamento dos requerimentos de compensação financeira e a utilização do sistema COMPREV, o INSS, a União, os Estados, o Distrito Federal e os Municípios </a:t>
            </a:r>
            <a:r>
              <a:rPr lang="pt-BR" sz="2000" b="1" spc="-1" dirty="0">
                <a:solidFill>
                  <a:srgbClr val="000000"/>
                </a:solidFill>
                <a:latin typeface="Calibri"/>
              </a:rPr>
              <a:t>deverão, até 31 de dezembro de 2021, celebrar termo de adesão com a Secretaria Especial de Previdência e Trabalho e contrato com a Empresa de Tecnologia e Informações da Previdência - DATAPREV</a:t>
            </a:r>
            <a:r>
              <a:rPr lang="pt-BR" sz="2000" spc="-1" dirty="0">
                <a:solidFill>
                  <a:srgbClr val="000000"/>
                </a:solidFill>
                <a:latin typeface="Calibri"/>
              </a:rPr>
              <a:t>.</a:t>
            </a:r>
          </a:p>
          <a:p>
            <a:pPr algn="just">
              <a:lnSpc>
                <a:spcPct val="100000"/>
              </a:lnSpc>
            </a:pPr>
            <a:r>
              <a:rPr lang="pt-BR" sz="2000" spc="-1" dirty="0" smtClean="0">
                <a:solidFill>
                  <a:srgbClr val="000000"/>
                </a:solidFill>
                <a:latin typeface="Calibri"/>
              </a:rPr>
              <a:t>§ </a:t>
            </a:r>
            <a:r>
              <a:rPr lang="pt-BR" sz="2000" spc="-1" dirty="0">
                <a:solidFill>
                  <a:srgbClr val="000000"/>
                </a:solidFill>
                <a:latin typeface="Calibri"/>
              </a:rPr>
              <a:t>1º As diretrizes das relações negociais para a utilização do COMPREV serão estabelecidas pelo Conselho Nacional dos Regimes Próprios de Previdência Social, de que trata o art. 18 do Decreto 10.188, de 2019, observando-se que:</a:t>
            </a:r>
          </a:p>
          <a:p>
            <a:pPr algn="just">
              <a:lnSpc>
                <a:spcPct val="100000"/>
              </a:lnSpc>
            </a:pPr>
            <a:r>
              <a:rPr lang="pt-BR" sz="2000" spc="-1" dirty="0" smtClean="0">
                <a:solidFill>
                  <a:srgbClr val="000000"/>
                </a:solidFill>
                <a:latin typeface="Calibri"/>
              </a:rPr>
              <a:t>I </a:t>
            </a:r>
            <a:r>
              <a:rPr lang="pt-BR" sz="2000" spc="-1" dirty="0">
                <a:solidFill>
                  <a:srgbClr val="000000"/>
                </a:solidFill>
                <a:latin typeface="Calibri"/>
              </a:rPr>
              <a:t>- na compensação entre o RGPS e os RPPS, </a:t>
            </a:r>
            <a:r>
              <a:rPr lang="pt-BR" sz="2000" b="1" spc="-1" dirty="0">
                <a:solidFill>
                  <a:srgbClr val="000000"/>
                </a:solidFill>
                <a:latin typeface="Calibri"/>
              </a:rPr>
              <a:t>o custeio do sistema será de responsabilidade do INSS até 31 de dezembro de 2021 </a:t>
            </a:r>
            <a:r>
              <a:rPr lang="pt-BR" sz="2000" spc="-1" dirty="0">
                <a:solidFill>
                  <a:srgbClr val="000000"/>
                </a:solidFill>
                <a:latin typeface="Calibri"/>
              </a:rPr>
              <a:t>e de cada regime instituidor a partir de 1º de janeiro de 2022;</a:t>
            </a:r>
          </a:p>
          <a:p>
            <a:pPr algn="just">
              <a:lnSpc>
                <a:spcPct val="100000"/>
              </a:lnSpc>
            </a:pPr>
            <a:r>
              <a:rPr lang="pt-BR" sz="2000" spc="-1" dirty="0" smtClean="0">
                <a:solidFill>
                  <a:srgbClr val="000000"/>
                </a:solidFill>
                <a:latin typeface="Calibri"/>
              </a:rPr>
              <a:t>II </a:t>
            </a:r>
            <a:r>
              <a:rPr lang="pt-BR" sz="2000" spc="-1" dirty="0">
                <a:solidFill>
                  <a:srgbClr val="000000"/>
                </a:solidFill>
                <a:latin typeface="Calibri"/>
              </a:rPr>
              <a:t>- na compensação entre os RPPS, </a:t>
            </a:r>
            <a:r>
              <a:rPr lang="pt-BR" sz="2000" b="1" spc="-1" dirty="0">
                <a:solidFill>
                  <a:srgbClr val="000000"/>
                </a:solidFill>
                <a:latin typeface="Calibri"/>
              </a:rPr>
              <a:t>o custeio do sistema será de responsabilidade de cada regime instituidor, a partir de 1º de janeiro de 2021</a:t>
            </a:r>
            <a:r>
              <a:rPr lang="pt-BR" sz="2000" b="1" spc="-1" dirty="0" smtClean="0">
                <a:solidFill>
                  <a:srgbClr val="000000"/>
                </a:solidFill>
                <a:latin typeface="Calibri"/>
              </a:rPr>
              <a:t>.</a:t>
            </a:r>
            <a:endParaRPr lang="pt-BR" sz="2000" b="1" spc="-1" dirty="0">
              <a:solidFill>
                <a:srgbClr val="000000"/>
              </a:solidFill>
              <a:latin typeface="Calibri"/>
            </a:endParaRPr>
          </a:p>
        </p:txBody>
      </p:sp>
    </p:spTree>
    <p:extLst>
      <p:ext uri="{BB962C8B-B14F-4D97-AF65-F5344CB8AC3E}">
        <p14:creationId xmlns:p14="http://schemas.microsoft.com/office/powerpoint/2010/main" val="23192140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Portaria nº 15.829, de 2020</a:t>
            </a:r>
            <a:endParaRPr lang="pt-BR" b="1" dirty="0"/>
          </a:p>
        </p:txBody>
      </p:sp>
      <p:pic>
        <p:nvPicPr>
          <p:cNvPr id="2" name="Imagem 1"/>
          <p:cNvPicPr>
            <a:picLocks noChangeAspect="1"/>
          </p:cNvPicPr>
          <p:nvPr/>
        </p:nvPicPr>
        <p:blipFill>
          <a:blip r:embed="rId3"/>
          <a:stretch>
            <a:fillRect/>
          </a:stretch>
        </p:blipFill>
        <p:spPr>
          <a:xfrm rot="21399842">
            <a:off x="707406" y="2050274"/>
            <a:ext cx="10507681" cy="27574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tângulo 3"/>
          <p:cNvSpPr/>
          <p:nvPr/>
        </p:nvSpPr>
        <p:spPr>
          <a:xfrm rot="21368641">
            <a:off x="790335" y="3703491"/>
            <a:ext cx="9519217" cy="293771"/>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606539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Portaria nº 15.829, de 2020</a:t>
            </a:r>
            <a:endParaRPr lang="pt-BR" b="1" dirty="0"/>
          </a:p>
        </p:txBody>
      </p:sp>
      <p:sp>
        <p:nvSpPr>
          <p:cNvPr id="4" name="Retângulo 3"/>
          <p:cNvSpPr/>
          <p:nvPr/>
        </p:nvSpPr>
        <p:spPr>
          <a:xfrm>
            <a:off x="606393" y="1879679"/>
            <a:ext cx="11237946" cy="3170099"/>
          </a:xfrm>
          <a:prstGeom prst="rect">
            <a:avLst/>
          </a:prstGeom>
        </p:spPr>
        <p:txBody>
          <a:bodyPr wrap="square">
            <a:spAutoFit/>
          </a:bodyPr>
          <a:lstStyle/>
          <a:p>
            <a:pPr algn="just">
              <a:lnSpc>
                <a:spcPct val="100000"/>
              </a:lnSpc>
            </a:pPr>
            <a:r>
              <a:rPr lang="pt-BR" sz="2000" spc="-1" dirty="0">
                <a:solidFill>
                  <a:srgbClr val="000000"/>
                </a:solidFill>
                <a:latin typeface="Calibri"/>
              </a:rPr>
              <a:t>§ 2º  Os requerimentos da compensação financeira entre os RPPS serão apresentados a partir de 1º de janeiro de 2021, por meio do COMPREV, </a:t>
            </a:r>
            <a:r>
              <a:rPr lang="pt-BR" sz="2000" b="1" spc="-1" dirty="0">
                <a:solidFill>
                  <a:srgbClr val="000000"/>
                </a:solidFill>
                <a:latin typeface="Calibri"/>
              </a:rPr>
              <a:t>somente pelos entes federativos que celebrarem o termo de adesão e o contrato de que trata o caput.</a:t>
            </a:r>
          </a:p>
          <a:p>
            <a:pPr algn="just">
              <a:lnSpc>
                <a:spcPct val="100000"/>
              </a:lnSpc>
            </a:pPr>
            <a:endParaRPr lang="pt-BR" sz="2000" spc="-1" dirty="0">
              <a:solidFill>
                <a:srgbClr val="000000"/>
              </a:solidFill>
              <a:latin typeface="Calibri"/>
            </a:endParaRPr>
          </a:p>
          <a:p>
            <a:pPr algn="just">
              <a:lnSpc>
                <a:spcPct val="100000"/>
              </a:lnSpc>
            </a:pPr>
            <a:r>
              <a:rPr lang="pt-BR" sz="2000" spc="-1" dirty="0">
                <a:solidFill>
                  <a:srgbClr val="000000"/>
                </a:solidFill>
                <a:latin typeface="Calibri"/>
              </a:rPr>
              <a:t>§ 3º  O não atendimento ao previsto no caput constituirá causa impeditiva à emissão do Certificado de Regularidade Previdenciária, de que trata o inciso IV do art. 9º da Lei nº 9.717, de 27 de novembro de 1998, aplicando-se as sanções de que trata o art. 7º da referida Lei e a suspensão do pagamento da compensação financeira devida pelo RGPS</a:t>
            </a:r>
            <a:r>
              <a:rPr lang="pt-BR" sz="2000" spc="-1" dirty="0" smtClean="0">
                <a:solidFill>
                  <a:srgbClr val="000000"/>
                </a:solidFill>
                <a:latin typeface="Calibri"/>
              </a:rPr>
              <a:t>.</a:t>
            </a:r>
          </a:p>
          <a:p>
            <a:pPr algn="just">
              <a:lnSpc>
                <a:spcPct val="100000"/>
              </a:lnSpc>
            </a:pPr>
            <a:endParaRPr lang="pt-BR" sz="2000" spc="-1" dirty="0">
              <a:solidFill>
                <a:srgbClr val="000000"/>
              </a:solidFill>
              <a:latin typeface="Calibri"/>
            </a:endParaRPr>
          </a:p>
          <a:p>
            <a:pPr algn="just"/>
            <a:r>
              <a:rPr lang="pt-BR" sz="2000" spc="-1" dirty="0">
                <a:solidFill>
                  <a:srgbClr val="000000"/>
                </a:solidFill>
                <a:latin typeface="Calibri"/>
              </a:rPr>
              <a:t>§ 4º  O termo de adesão de que trata caput será definido pela Secretaria de Previdência. </a:t>
            </a:r>
          </a:p>
        </p:txBody>
      </p:sp>
    </p:spTree>
    <p:extLst>
      <p:ext uri="{BB962C8B-B14F-4D97-AF65-F5344CB8AC3E}">
        <p14:creationId xmlns:p14="http://schemas.microsoft.com/office/powerpoint/2010/main" val="34497661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Portaria nº 15.829, de 2020</a:t>
            </a:r>
            <a:endParaRPr lang="pt-BR" b="1" dirty="0"/>
          </a:p>
        </p:txBody>
      </p:sp>
      <p:sp>
        <p:nvSpPr>
          <p:cNvPr id="4" name="Retângulo 3"/>
          <p:cNvSpPr/>
          <p:nvPr/>
        </p:nvSpPr>
        <p:spPr>
          <a:xfrm>
            <a:off x="413887" y="2322592"/>
            <a:ext cx="11430452" cy="2554545"/>
          </a:xfrm>
          <a:prstGeom prst="rect">
            <a:avLst/>
          </a:prstGeom>
        </p:spPr>
        <p:txBody>
          <a:bodyPr wrap="square">
            <a:spAutoFit/>
          </a:bodyPr>
          <a:lstStyle/>
          <a:p>
            <a:pPr algn="just">
              <a:lnSpc>
                <a:spcPct val="100000"/>
              </a:lnSpc>
            </a:pPr>
            <a:r>
              <a:rPr lang="pt-BR" sz="2000" spc="-1" dirty="0">
                <a:solidFill>
                  <a:srgbClr val="000000"/>
                </a:solidFill>
                <a:latin typeface="Calibri"/>
              </a:rPr>
              <a:t>Art. 2º  Para utilização do sistema de que trata o art. 1º, </a:t>
            </a:r>
            <a:r>
              <a:rPr lang="pt-BR" sz="2000" b="1" spc="-1" dirty="0">
                <a:solidFill>
                  <a:srgbClr val="000000"/>
                </a:solidFill>
                <a:latin typeface="Calibri"/>
              </a:rPr>
              <a:t>continuam em vigor os acordos de cooperação técnica</a:t>
            </a:r>
            <a:r>
              <a:rPr lang="pt-BR" sz="2000" spc="-1" dirty="0">
                <a:solidFill>
                  <a:srgbClr val="000000"/>
                </a:solidFill>
                <a:latin typeface="Calibri"/>
              </a:rPr>
              <a:t> celebrados entre a Secretaria Especial de Previdência e Trabalho, com a interveniência do Instituto Nacional do Seguro Social - INSS e os entes federativos, nos termos do art. 23 da Portaria MPAS nº 6.209, de 1999.</a:t>
            </a:r>
          </a:p>
          <a:p>
            <a:pPr algn="just">
              <a:lnSpc>
                <a:spcPct val="100000"/>
              </a:lnSpc>
            </a:pPr>
            <a:endParaRPr lang="pt-BR" sz="2000" spc="-1" dirty="0">
              <a:solidFill>
                <a:srgbClr val="000000"/>
              </a:solidFill>
              <a:latin typeface="Calibri"/>
            </a:endParaRPr>
          </a:p>
          <a:p>
            <a:pPr algn="just">
              <a:lnSpc>
                <a:spcPct val="100000"/>
              </a:lnSpc>
            </a:pPr>
            <a:r>
              <a:rPr lang="pt-BR" sz="2000" spc="-1" dirty="0">
                <a:solidFill>
                  <a:srgbClr val="000000"/>
                </a:solidFill>
                <a:latin typeface="Calibri"/>
              </a:rPr>
              <a:t>Parágrafo único.  Enquanto não disponibilizado o termo de adesão a que se refere o § 1º do art. 10 do Decreto nº 10.188, de 2019, continuarão a ser firmados os acordos de cooperação técnica de que trata o caput.</a:t>
            </a:r>
          </a:p>
        </p:txBody>
      </p:sp>
    </p:spTree>
    <p:extLst>
      <p:ext uri="{BB962C8B-B14F-4D97-AF65-F5344CB8AC3E}">
        <p14:creationId xmlns:p14="http://schemas.microsoft.com/office/powerpoint/2010/main" val="22134174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Portaria nº 15.829, de 2020</a:t>
            </a:r>
            <a:endParaRPr lang="pt-BR" b="1" dirty="0"/>
          </a:p>
        </p:txBody>
      </p:sp>
      <p:sp>
        <p:nvSpPr>
          <p:cNvPr id="4" name="Retângulo 3"/>
          <p:cNvSpPr/>
          <p:nvPr/>
        </p:nvSpPr>
        <p:spPr>
          <a:xfrm>
            <a:off x="654518" y="1565355"/>
            <a:ext cx="11189819" cy="3639458"/>
          </a:xfrm>
          <a:prstGeom prst="rect">
            <a:avLst/>
          </a:prstGeom>
        </p:spPr>
        <p:txBody>
          <a:bodyPr wrap="square">
            <a:spAutoFit/>
          </a:bodyPr>
          <a:lstStyle/>
          <a:p>
            <a:pPr algn="just">
              <a:lnSpc>
                <a:spcPct val="100000"/>
              </a:lnSpc>
            </a:pPr>
            <a:r>
              <a:rPr lang="pt-BR" sz="2000" spc="-1" dirty="0">
                <a:solidFill>
                  <a:srgbClr val="000000"/>
                </a:solidFill>
                <a:latin typeface="Calibri"/>
              </a:rPr>
              <a:t>Art. 4º  Nos termos do § 8º do art. 11 do Decreto nº 10.188, de 2019, a partir de 1º de janeiro de 2022, os requerimentos de compensação financeira apresentados pelos regimes instituidores </a:t>
            </a:r>
            <a:r>
              <a:rPr lang="pt-BR" sz="2000" b="1" spc="-1" dirty="0">
                <a:solidFill>
                  <a:srgbClr val="000000"/>
                </a:solidFill>
                <a:latin typeface="Calibri"/>
              </a:rPr>
              <a:t>deverão ser analisados pelos regimes de origem em até 1.080 (mil e oitenta) dias</a:t>
            </a:r>
            <a:r>
              <a:rPr lang="pt-BR" sz="2000" spc="-1" dirty="0">
                <a:solidFill>
                  <a:srgbClr val="000000"/>
                </a:solidFill>
                <a:latin typeface="Calibri"/>
              </a:rPr>
              <a:t>, sob pena de incidir a mesma atualização dos valores dos recolhimentos em atraso de contribuições previdenciárias arrecadadas pelo RGPS aos requerimentos que ultrapassarem esse prazo</a:t>
            </a:r>
            <a:r>
              <a:rPr lang="pt-BR" sz="2000" spc="-1" dirty="0" smtClean="0">
                <a:solidFill>
                  <a:srgbClr val="000000"/>
                </a:solidFill>
                <a:latin typeface="Calibri"/>
              </a:rPr>
              <a:t>.</a:t>
            </a:r>
          </a:p>
          <a:p>
            <a:pPr algn="just">
              <a:lnSpc>
                <a:spcPct val="100000"/>
              </a:lnSpc>
            </a:pPr>
            <a:endParaRPr lang="pt-BR" sz="2000" spc="-1" dirty="0" smtClean="0">
              <a:solidFill>
                <a:srgbClr val="000000"/>
              </a:solidFill>
              <a:latin typeface="Calibri"/>
            </a:endParaRPr>
          </a:p>
          <a:p>
            <a:pPr algn="just">
              <a:lnSpc>
                <a:spcPct val="100000"/>
              </a:lnSpc>
            </a:pPr>
            <a:r>
              <a:rPr lang="pt-BR" sz="2000" spc="-1" dirty="0" smtClean="0">
                <a:solidFill>
                  <a:srgbClr val="000000"/>
                </a:solidFill>
                <a:latin typeface="Calibri"/>
              </a:rPr>
              <a:t>§ </a:t>
            </a:r>
            <a:r>
              <a:rPr lang="pt-BR" sz="2000" spc="-1" dirty="0">
                <a:solidFill>
                  <a:srgbClr val="000000"/>
                </a:solidFill>
                <a:latin typeface="Calibri"/>
              </a:rPr>
              <a:t>1º  O prazo para análise dos requerimentos previsto no caput será reduzido para:</a:t>
            </a:r>
          </a:p>
          <a:p>
            <a:pPr algn="just">
              <a:lnSpc>
                <a:spcPct val="100000"/>
              </a:lnSpc>
            </a:pPr>
            <a:endParaRPr lang="pt-BR" sz="1050" spc="-1" dirty="0">
              <a:solidFill>
                <a:srgbClr val="000000"/>
              </a:solidFill>
              <a:latin typeface="Calibri"/>
            </a:endParaRPr>
          </a:p>
          <a:p>
            <a:pPr algn="just">
              <a:lnSpc>
                <a:spcPct val="100000"/>
              </a:lnSpc>
            </a:pPr>
            <a:r>
              <a:rPr lang="pt-BR" sz="2000" spc="-1" dirty="0">
                <a:solidFill>
                  <a:srgbClr val="000000"/>
                </a:solidFill>
                <a:latin typeface="Calibri"/>
              </a:rPr>
              <a:t>I - 540 (quinhentos e quarenta) dias, em 2023;</a:t>
            </a:r>
          </a:p>
          <a:p>
            <a:pPr algn="just">
              <a:lnSpc>
                <a:spcPct val="100000"/>
              </a:lnSpc>
            </a:pPr>
            <a:r>
              <a:rPr lang="pt-BR" sz="2000" spc="-1" dirty="0">
                <a:solidFill>
                  <a:srgbClr val="000000"/>
                </a:solidFill>
                <a:latin typeface="Calibri"/>
              </a:rPr>
              <a:t>II - 360 (trezentos e sessenta) dias, em 2024;</a:t>
            </a:r>
          </a:p>
          <a:p>
            <a:pPr algn="just">
              <a:lnSpc>
                <a:spcPct val="100000"/>
              </a:lnSpc>
            </a:pPr>
            <a:r>
              <a:rPr lang="pt-BR" sz="2000" spc="-1" dirty="0">
                <a:solidFill>
                  <a:srgbClr val="000000"/>
                </a:solidFill>
                <a:latin typeface="Calibri"/>
              </a:rPr>
              <a:t>III - 180 (cento e oitenta) dias, em 2025; e</a:t>
            </a:r>
          </a:p>
          <a:p>
            <a:pPr algn="just">
              <a:lnSpc>
                <a:spcPct val="100000"/>
              </a:lnSpc>
            </a:pPr>
            <a:r>
              <a:rPr lang="pt-BR" sz="2000" spc="-1" dirty="0">
                <a:solidFill>
                  <a:srgbClr val="000000"/>
                </a:solidFill>
                <a:latin typeface="Calibri"/>
              </a:rPr>
              <a:t>IV - 90 (noventa) dias, a partir de 2026. </a:t>
            </a:r>
          </a:p>
        </p:txBody>
      </p:sp>
    </p:spTree>
    <p:extLst>
      <p:ext uri="{BB962C8B-B14F-4D97-AF65-F5344CB8AC3E}">
        <p14:creationId xmlns:p14="http://schemas.microsoft.com/office/powerpoint/2010/main" val="22297034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MZ\Pro Remote\.ABIPEM\Apresentação\Apresentação---Treinament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03706" y="755809"/>
            <a:ext cx="10834254" cy="777558"/>
          </a:xfrm>
        </p:spPr>
        <p:txBody>
          <a:bodyPr/>
          <a:lstStyle/>
          <a:p>
            <a:pPr algn="l"/>
            <a:r>
              <a:rPr lang="pt-BR" b="1" dirty="0" smtClean="0"/>
              <a:t>Portaria nº 15.829, de 2020</a:t>
            </a:r>
            <a:endParaRPr lang="pt-BR" b="1" dirty="0"/>
          </a:p>
        </p:txBody>
      </p:sp>
      <p:sp>
        <p:nvSpPr>
          <p:cNvPr id="4" name="Retângulo 3"/>
          <p:cNvSpPr/>
          <p:nvPr/>
        </p:nvSpPr>
        <p:spPr>
          <a:xfrm>
            <a:off x="654519" y="1990144"/>
            <a:ext cx="11160943" cy="2877711"/>
          </a:xfrm>
          <a:prstGeom prst="rect">
            <a:avLst/>
          </a:prstGeom>
        </p:spPr>
        <p:txBody>
          <a:bodyPr wrap="square">
            <a:spAutoFit/>
          </a:bodyPr>
          <a:lstStyle/>
          <a:p>
            <a:pPr algn="just">
              <a:lnSpc>
                <a:spcPct val="100000"/>
              </a:lnSpc>
            </a:pPr>
            <a:r>
              <a:rPr lang="pt-BR" sz="2000" spc="-1" dirty="0">
                <a:solidFill>
                  <a:srgbClr val="000000"/>
                </a:solidFill>
                <a:latin typeface="Calibri"/>
              </a:rPr>
              <a:t>§ 3º  Para efeitos do caput, serão aplicados:</a:t>
            </a:r>
          </a:p>
          <a:p>
            <a:pPr algn="just">
              <a:lnSpc>
                <a:spcPct val="100000"/>
              </a:lnSpc>
            </a:pPr>
            <a:endParaRPr lang="pt-BR" sz="1050" spc="-1" dirty="0">
              <a:solidFill>
                <a:srgbClr val="000000"/>
              </a:solidFill>
              <a:latin typeface="Calibri"/>
            </a:endParaRPr>
          </a:p>
          <a:p>
            <a:pPr algn="just">
              <a:lnSpc>
                <a:spcPct val="100000"/>
              </a:lnSpc>
            </a:pPr>
            <a:r>
              <a:rPr lang="pt-BR" sz="2000" spc="-1" dirty="0">
                <a:solidFill>
                  <a:srgbClr val="000000"/>
                </a:solidFill>
                <a:latin typeface="Calibri"/>
              </a:rPr>
              <a:t>I - a taxa referencial do Sistema Especial de Liquidação e Custódia - SELIC para títulos federais, acumulada mensalmente, calculada a partir do primeiro dia do mês subsequente ao vencimento do prazo até o mês anterior ao do pagamento; e</a:t>
            </a:r>
          </a:p>
          <a:p>
            <a:pPr algn="just">
              <a:lnSpc>
                <a:spcPct val="100000"/>
              </a:lnSpc>
            </a:pPr>
            <a:r>
              <a:rPr lang="pt-BR" sz="2000" spc="-1" dirty="0">
                <a:solidFill>
                  <a:srgbClr val="000000"/>
                </a:solidFill>
                <a:latin typeface="Calibri"/>
              </a:rPr>
              <a:t>II - a taxa de um por cento no mês do pagamento.</a:t>
            </a:r>
          </a:p>
          <a:p>
            <a:pPr algn="just">
              <a:lnSpc>
                <a:spcPct val="100000"/>
              </a:lnSpc>
            </a:pPr>
            <a:endParaRPr lang="pt-BR" sz="1050" spc="-1" dirty="0">
              <a:solidFill>
                <a:srgbClr val="000000"/>
              </a:solidFill>
              <a:latin typeface="Calibri"/>
            </a:endParaRPr>
          </a:p>
          <a:p>
            <a:pPr algn="just">
              <a:lnSpc>
                <a:spcPct val="100000"/>
              </a:lnSpc>
            </a:pPr>
            <a:endParaRPr lang="pt-BR" sz="2000" spc="-1" dirty="0" smtClean="0">
              <a:solidFill>
                <a:srgbClr val="000000"/>
              </a:solidFill>
              <a:latin typeface="Calibri"/>
            </a:endParaRPr>
          </a:p>
          <a:p>
            <a:pPr algn="just">
              <a:lnSpc>
                <a:spcPct val="100000"/>
              </a:lnSpc>
            </a:pPr>
            <a:r>
              <a:rPr lang="pt-BR" sz="2000" spc="-1" dirty="0" smtClean="0">
                <a:solidFill>
                  <a:srgbClr val="000000"/>
                </a:solidFill>
                <a:latin typeface="Calibri"/>
              </a:rPr>
              <a:t>§ </a:t>
            </a:r>
            <a:r>
              <a:rPr lang="pt-BR" sz="2000" spc="-1" dirty="0">
                <a:solidFill>
                  <a:srgbClr val="000000"/>
                </a:solidFill>
                <a:latin typeface="Calibri"/>
              </a:rPr>
              <a:t>4º  O previsto neste artigo se aplica à compensação financeira entre o RGPS e os RPPS e dos RPPS entre si.</a:t>
            </a:r>
          </a:p>
        </p:txBody>
      </p:sp>
    </p:spTree>
    <p:extLst>
      <p:ext uri="{BB962C8B-B14F-4D97-AF65-F5344CB8AC3E}">
        <p14:creationId xmlns:p14="http://schemas.microsoft.com/office/powerpoint/2010/main" val="36346737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LMZ\Pro Remote\.ABIPEM\Apresentação\Apresentação---Treinamento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9002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337</TotalTime>
  <Words>2241</Words>
  <Application>Microsoft Office PowerPoint</Application>
  <PresentationFormat>Widescreen</PresentationFormat>
  <Paragraphs>159</Paragraphs>
  <Slides>30</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30</vt:i4>
      </vt:variant>
    </vt:vector>
  </HeadingPairs>
  <TitlesOfParts>
    <vt:vector size="35" baseType="lpstr">
      <vt:lpstr>Arial</vt:lpstr>
      <vt:lpstr>Calibri</vt:lpstr>
      <vt:lpstr>Gisha</vt:lpstr>
      <vt:lpstr>Times New Roman</vt:lpstr>
      <vt:lpstr>Office Theme</vt:lpstr>
      <vt:lpstr>Apresentação do PowerPoint</vt:lpstr>
      <vt:lpstr>Grupo de Trabalho</vt:lpstr>
      <vt:lpstr>Cronograma do Treinamento</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Decreto nº 10.188, de 2019</vt:lpstr>
      <vt:lpstr>Portaria nº 15.829, de 2020</vt:lpstr>
      <vt:lpstr>Portaria nº 15.829, de 2020</vt:lpstr>
      <vt:lpstr>Portaria nº 15.829, de 2020</vt:lpstr>
      <vt:lpstr>Portaria nº 15.829, de 2020</vt:lpstr>
      <vt:lpstr>Portaria nº 15.829, de 2020</vt:lpstr>
      <vt:lpstr>Portaria nº 15.829, de 2020</vt:lpstr>
      <vt:lpstr>Portaria nº 15.829, de 2020</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Larissa</dc:creator>
  <cp:lastModifiedBy>Leonardo Motta</cp:lastModifiedBy>
  <cp:revision>17</cp:revision>
  <dcterms:created xsi:type="dcterms:W3CDTF">2020-06-22T18:15:46Z</dcterms:created>
  <dcterms:modified xsi:type="dcterms:W3CDTF">2020-10-22T02:13:35Z</dcterms:modified>
</cp:coreProperties>
</file>