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84"/>
  </p:notesMasterIdLst>
  <p:handoutMasterIdLst>
    <p:handoutMasterId r:id="rId85"/>
  </p:handoutMasterIdLst>
  <p:sldIdLst>
    <p:sldId id="523" r:id="rId2"/>
    <p:sldId id="609" r:id="rId3"/>
    <p:sldId id="524" r:id="rId4"/>
    <p:sldId id="608" r:id="rId5"/>
    <p:sldId id="553" r:id="rId6"/>
    <p:sldId id="519" r:id="rId7"/>
    <p:sldId id="520" r:id="rId8"/>
    <p:sldId id="521" r:id="rId9"/>
    <p:sldId id="522" r:id="rId10"/>
    <p:sldId id="556" r:id="rId11"/>
    <p:sldId id="463" r:id="rId12"/>
    <p:sldId id="464" r:id="rId13"/>
    <p:sldId id="465" r:id="rId14"/>
    <p:sldId id="469" r:id="rId15"/>
    <p:sldId id="621" r:id="rId16"/>
    <p:sldId id="622" r:id="rId17"/>
    <p:sldId id="623" r:id="rId18"/>
    <p:sldId id="624" r:id="rId19"/>
    <p:sldId id="625" r:id="rId20"/>
    <p:sldId id="626" r:id="rId21"/>
    <p:sldId id="627" r:id="rId22"/>
    <p:sldId id="628" r:id="rId23"/>
    <p:sldId id="629" r:id="rId24"/>
    <p:sldId id="630" r:id="rId25"/>
    <p:sldId id="631" r:id="rId26"/>
    <p:sldId id="632" r:id="rId27"/>
    <p:sldId id="633" r:id="rId28"/>
    <p:sldId id="634" r:id="rId29"/>
    <p:sldId id="635" r:id="rId30"/>
    <p:sldId id="636" r:id="rId31"/>
    <p:sldId id="557" r:id="rId32"/>
    <p:sldId id="558" r:id="rId33"/>
    <p:sldId id="559" r:id="rId34"/>
    <p:sldId id="560" r:id="rId35"/>
    <p:sldId id="563" r:id="rId36"/>
    <p:sldId id="564" r:id="rId37"/>
    <p:sldId id="565" r:id="rId38"/>
    <p:sldId id="575" r:id="rId39"/>
    <p:sldId id="561" r:id="rId40"/>
    <p:sldId id="597" r:id="rId41"/>
    <p:sldId id="599" r:id="rId42"/>
    <p:sldId id="598" r:id="rId43"/>
    <p:sldId id="515" r:id="rId44"/>
    <p:sldId id="601" r:id="rId45"/>
    <p:sldId id="602" r:id="rId46"/>
    <p:sldId id="603" r:id="rId47"/>
    <p:sldId id="604" r:id="rId48"/>
    <p:sldId id="605" r:id="rId49"/>
    <p:sldId id="612" r:id="rId50"/>
    <p:sldId id="613" r:id="rId51"/>
    <p:sldId id="614" r:id="rId52"/>
    <p:sldId id="615" r:id="rId53"/>
    <p:sldId id="616" r:id="rId54"/>
    <p:sldId id="617" r:id="rId55"/>
    <p:sldId id="618" r:id="rId56"/>
    <p:sldId id="619" r:id="rId57"/>
    <p:sldId id="620" r:id="rId58"/>
    <p:sldId id="611" r:id="rId59"/>
    <p:sldId id="506" r:id="rId60"/>
    <p:sldId id="566" r:id="rId61"/>
    <p:sldId id="567" r:id="rId62"/>
    <p:sldId id="475" r:id="rId63"/>
    <p:sldId id="476" r:id="rId64"/>
    <p:sldId id="577" r:id="rId65"/>
    <p:sldId id="578" r:id="rId66"/>
    <p:sldId id="580" r:id="rId67"/>
    <p:sldId id="579" r:id="rId68"/>
    <p:sldId id="581" r:id="rId69"/>
    <p:sldId id="582" r:id="rId70"/>
    <p:sldId id="583" r:id="rId71"/>
    <p:sldId id="584" r:id="rId72"/>
    <p:sldId id="585" r:id="rId73"/>
    <p:sldId id="586" r:id="rId74"/>
    <p:sldId id="587" r:id="rId75"/>
    <p:sldId id="588" r:id="rId76"/>
    <p:sldId id="589" r:id="rId77"/>
    <p:sldId id="591" r:id="rId78"/>
    <p:sldId id="592" r:id="rId79"/>
    <p:sldId id="593" r:id="rId80"/>
    <p:sldId id="594" r:id="rId81"/>
    <p:sldId id="595" r:id="rId82"/>
    <p:sldId id="383" r:id="rId83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A8B29D04-2C35-46A7-A480-155EC996EA16}">
          <p14:sldIdLst/>
        </p14:section>
        <p14:section name="Seção sem Título" id="{195A26E2-1A8B-4E75-B1C6-9478D31312D6}">
          <p14:sldIdLst>
            <p14:sldId id="523"/>
            <p14:sldId id="609"/>
            <p14:sldId id="524"/>
            <p14:sldId id="608"/>
            <p14:sldId id="553"/>
            <p14:sldId id="519"/>
            <p14:sldId id="520"/>
            <p14:sldId id="521"/>
            <p14:sldId id="522"/>
            <p14:sldId id="556"/>
            <p14:sldId id="463"/>
            <p14:sldId id="464"/>
            <p14:sldId id="465"/>
            <p14:sldId id="469"/>
            <p14:sldId id="621"/>
            <p14:sldId id="622"/>
            <p14:sldId id="623"/>
            <p14:sldId id="624"/>
            <p14:sldId id="625"/>
            <p14:sldId id="626"/>
            <p14:sldId id="627"/>
            <p14:sldId id="628"/>
            <p14:sldId id="629"/>
            <p14:sldId id="630"/>
            <p14:sldId id="631"/>
            <p14:sldId id="632"/>
            <p14:sldId id="633"/>
            <p14:sldId id="634"/>
            <p14:sldId id="635"/>
            <p14:sldId id="636"/>
            <p14:sldId id="557"/>
            <p14:sldId id="558"/>
            <p14:sldId id="559"/>
            <p14:sldId id="560"/>
            <p14:sldId id="563"/>
            <p14:sldId id="564"/>
            <p14:sldId id="565"/>
            <p14:sldId id="575"/>
            <p14:sldId id="561"/>
            <p14:sldId id="597"/>
            <p14:sldId id="599"/>
            <p14:sldId id="598"/>
            <p14:sldId id="515"/>
            <p14:sldId id="601"/>
            <p14:sldId id="602"/>
            <p14:sldId id="603"/>
            <p14:sldId id="604"/>
            <p14:sldId id="605"/>
            <p14:sldId id="612"/>
            <p14:sldId id="613"/>
            <p14:sldId id="614"/>
            <p14:sldId id="615"/>
            <p14:sldId id="616"/>
            <p14:sldId id="617"/>
            <p14:sldId id="618"/>
            <p14:sldId id="619"/>
            <p14:sldId id="620"/>
            <p14:sldId id="611"/>
            <p14:sldId id="506"/>
            <p14:sldId id="566"/>
            <p14:sldId id="567"/>
            <p14:sldId id="475"/>
            <p14:sldId id="476"/>
            <p14:sldId id="577"/>
            <p14:sldId id="578"/>
            <p14:sldId id="580"/>
            <p14:sldId id="579"/>
            <p14:sldId id="581"/>
            <p14:sldId id="582"/>
            <p14:sldId id="583"/>
            <p14:sldId id="584"/>
            <p14:sldId id="585"/>
            <p14:sldId id="586"/>
            <p14:sldId id="587"/>
            <p14:sldId id="588"/>
            <p14:sldId id="589"/>
            <p14:sldId id="591"/>
            <p14:sldId id="592"/>
            <p14:sldId id="593"/>
            <p14:sldId id="594"/>
            <p14:sldId id="595"/>
            <p14:sldId id="3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 Nascimento Costa Pinheiro" initials="JNCP" lastIdx="1" clrIdx="0">
    <p:extLst>
      <p:ext uri="{19B8F6BF-5375-455C-9EA6-DF929625EA0E}">
        <p15:presenceInfo xmlns:p15="http://schemas.microsoft.com/office/powerpoint/2012/main" userId="S-1-5-21-1575553858-1510043370-654838779-177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85" autoAdjust="0"/>
    <p:restoredTop sz="94660"/>
  </p:normalViewPr>
  <p:slideViewPr>
    <p:cSldViewPr>
      <p:cViewPr varScale="1">
        <p:scale>
          <a:sx n="66" d="100"/>
          <a:sy n="66" d="100"/>
        </p:scale>
        <p:origin x="113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E723A9-FF71-4CB4-8B8B-46E25E92F80A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52EA2F9-059E-4353-9F2C-534A00AE87F9}">
      <dgm:prSet phldrT="[Texto]"/>
      <dgm:spPr/>
      <dgm:t>
        <a:bodyPr/>
        <a:lstStyle/>
        <a:p>
          <a:r>
            <a:rPr lang="pt-BR" dirty="0"/>
            <a:t>Irregularidade</a:t>
          </a:r>
        </a:p>
      </dgm:t>
    </dgm:pt>
    <dgm:pt modelId="{DBB6344B-A6CC-46ED-9615-B062576B72A2}" type="parTrans" cxnId="{FEEFD245-8119-49DF-9B85-5A02D89BDC7A}">
      <dgm:prSet/>
      <dgm:spPr/>
      <dgm:t>
        <a:bodyPr/>
        <a:lstStyle/>
        <a:p>
          <a:endParaRPr lang="pt-BR"/>
        </a:p>
      </dgm:t>
    </dgm:pt>
    <dgm:pt modelId="{2A1C08B7-2A3F-4C72-BFA5-2705667084B1}" type="sibTrans" cxnId="{FEEFD245-8119-49DF-9B85-5A02D89BDC7A}">
      <dgm:prSet/>
      <dgm:spPr/>
      <dgm:t>
        <a:bodyPr/>
        <a:lstStyle/>
        <a:p>
          <a:endParaRPr lang="pt-BR"/>
        </a:p>
      </dgm:t>
    </dgm:pt>
    <dgm:pt modelId="{769CF250-0F99-4581-BBC0-022A0CA981C2}">
      <dgm:prSet phldrT="[Texto]"/>
      <dgm:spPr/>
      <dgm:t>
        <a:bodyPr/>
        <a:lstStyle/>
        <a:p>
          <a:r>
            <a:rPr lang="pt-BR" dirty="0"/>
            <a:t>ITI</a:t>
          </a:r>
        </a:p>
      </dgm:t>
    </dgm:pt>
    <dgm:pt modelId="{F632D169-9DA7-43D9-824C-E111516A9019}" type="parTrans" cxnId="{B9E43B0E-8272-4241-B25F-08A166A88CBD}">
      <dgm:prSet/>
      <dgm:spPr/>
      <dgm:t>
        <a:bodyPr/>
        <a:lstStyle/>
        <a:p>
          <a:endParaRPr lang="pt-BR"/>
        </a:p>
      </dgm:t>
    </dgm:pt>
    <dgm:pt modelId="{9013175F-DF92-496D-AE0D-93F4212059B5}" type="sibTrans" cxnId="{B9E43B0E-8272-4241-B25F-08A166A88CBD}">
      <dgm:prSet/>
      <dgm:spPr/>
      <dgm:t>
        <a:bodyPr/>
        <a:lstStyle/>
        <a:p>
          <a:endParaRPr lang="pt-BR"/>
        </a:p>
      </dgm:t>
    </dgm:pt>
    <dgm:pt modelId="{18AF8562-ADAB-4C2A-B74C-AC4399348B69}">
      <dgm:prSet phldrT="[Texto]"/>
      <dgm:spPr/>
      <dgm:t>
        <a:bodyPr/>
        <a:lstStyle/>
        <a:p>
          <a:r>
            <a:rPr lang="pt-BR" dirty="0"/>
            <a:t>Justificativas</a:t>
          </a:r>
        </a:p>
      </dgm:t>
    </dgm:pt>
    <dgm:pt modelId="{9F7552A4-CCF4-47A4-A58E-2744346A2276}" type="parTrans" cxnId="{DEE0FF5F-862F-4C5F-B142-0F189FAB6746}">
      <dgm:prSet/>
      <dgm:spPr/>
      <dgm:t>
        <a:bodyPr/>
        <a:lstStyle/>
        <a:p>
          <a:endParaRPr lang="pt-BR"/>
        </a:p>
      </dgm:t>
    </dgm:pt>
    <dgm:pt modelId="{CBF6ED9A-3B5A-4F59-B97E-06B6B2AF5036}" type="sibTrans" cxnId="{DEE0FF5F-862F-4C5F-B142-0F189FAB6746}">
      <dgm:prSet/>
      <dgm:spPr/>
      <dgm:t>
        <a:bodyPr/>
        <a:lstStyle/>
        <a:p>
          <a:endParaRPr lang="pt-BR"/>
        </a:p>
      </dgm:t>
    </dgm:pt>
    <dgm:pt modelId="{92F6054E-D23A-4A08-ACE5-75939C2B0853}">
      <dgm:prSet phldrT="[Texto]"/>
      <dgm:spPr/>
      <dgm:t>
        <a:bodyPr/>
        <a:lstStyle/>
        <a:p>
          <a:r>
            <a:rPr lang="pt-BR" dirty="0"/>
            <a:t>ITC</a:t>
          </a:r>
        </a:p>
      </dgm:t>
    </dgm:pt>
    <dgm:pt modelId="{E4E387B8-A6AE-4846-B452-E55636CA09BF}" type="parTrans" cxnId="{9D966887-0883-4135-A566-8BA71B9645A2}">
      <dgm:prSet/>
      <dgm:spPr/>
      <dgm:t>
        <a:bodyPr/>
        <a:lstStyle/>
        <a:p>
          <a:endParaRPr lang="pt-BR"/>
        </a:p>
      </dgm:t>
    </dgm:pt>
    <dgm:pt modelId="{459444CB-5AEF-40E5-A354-26BE332F673F}" type="sibTrans" cxnId="{9D966887-0883-4135-A566-8BA71B9645A2}">
      <dgm:prSet/>
      <dgm:spPr/>
      <dgm:t>
        <a:bodyPr/>
        <a:lstStyle/>
        <a:p>
          <a:endParaRPr lang="pt-BR"/>
        </a:p>
      </dgm:t>
    </dgm:pt>
    <dgm:pt modelId="{BDAA9354-3508-4E1A-A737-BA997F9FD7A8}">
      <dgm:prSet phldrT="[Texto]"/>
      <dgm:spPr/>
      <dgm:t>
        <a:bodyPr/>
        <a:lstStyle/>
        <a:p>
          <a:r>
            <a:rPr lang="pt-BR" dirty="0"/>
            <a:t>Parecer MPEC</a:t>
          </a:r>
        </a:p>
      </dgm:t>
    </dgm:pt>
    <dgm:pt modelId="{BCE62EEE-BEF5-4B59-A8D4-A3F693138336}" type="parTrans" cxnId="{7833077E-681F-481B-9528-0FB532712366}">
      <dgm:prSet/>
      <dgm:spPr/>
      <dgm:t>
        <a:bodyPr/>
        <a:lstStyle/>
        <a:p>
          <a:endParaRPr lang="pt-BR"/>
        </a:p>
      </dgm:t>
    </dgm:pt>
    <dgm:pt modelId="{29D9F666-1618-4740-A343-FE7F25635036}" type="sibTrans" cxnId="{7833077E-681F-481B-9528-0FB532712366}">
      <dgm:prSet/>
      <dgm:spPr/>
      <dgm:t>
        <a:bodyPr/>
        <a:lstStyle/>
        <a:p>
          <a:endParaRPr lang="pt-BR"/>
        </a:p>
      </dgm:t>
    </dgm:pt>
    <dgm:pt modelId="{9965B8AE-0325-4791-8EA2-F901DDD4E5DA}">
      <dgm:prSet phldrT="[Texto]"/>
      <dgm:spPr/>
      <dgm:t>
        <a:bodyPr/>
        <a:lstStyle/>
        <a:p>
          <a:r>
            <a:rPr lang="pt-BR" dirty="0"/>
            <a:t>Defesa Oral</a:t>
          </a:r>
        </a:p>
      </dgm:t>
    </dgm:pt>
    <dgm:pt modelId="{18C5DB5B-ABB5-4515-9A37-5DC5BBB0CFA3}" type="parTrans" cxnId="{EBCE87F6-7DAC-4970-BD3D-9EF69B084959}">
      <dgm:prSet/>
      <dgm:spPr/>
      <dgm:t>
        <a:bodyPr/>
        <a:lstStyle/>
        <a:p>
          <a:endParaRPr lang="pt-BR"/>
        </a:p>
      </dgm:t>
    </dgm:pt>
    <dgm:pt modelId="{F065E56D-19E9-45AC-97EC-71806E0DE689}" type="sibTrans" cxnId="{EBCE87F6-7DAC-4970-BD3D-9EF69B084959}">
      <dgm:prSet/>
      <dgm:spPr/>
      <dgm:t>
        <a:bodyPr/>
        <a:lstStyle/>
        <a:p>
          <a:endParaRPr lang="pt-BR"/>
        </a:p>
      </dgm:t>
    </dgm:pt>
    <dgm:pt modelId="{BDEDB43A-0E2E-47BB-8432-63F044766902}">
      <dgm:prSet phldrT="[Texto]"/>
      <dgm:spPr/>
      <dgm:t>
        <a:bodyPr/>
        <a:lstStyle/>
        <a:p>
          <a:r>
            <a:rPr lang="pt-BR" dirty="0"/>
            <a:t>Julgamento</a:t>
          </a:r>
        </a:p>
      </dgm:t>
    </dgm:pt>
    <dgm:pt modelId="{D1D8382F-1900-4EC6-A9CB-1EAF83EAF2C3}" type="parTrans" cxnId="{F2119557-D4BF-46C3-A372-2E5AE8F0CF65}">
      <dgm:prSet/>
      <dgm:spPr/>
      <dgm:t>
        <a:bodyPr/>
        <a:lstStyle/>
        <a:p>
          <a:endParaRPr lang="pt-BR"/>
        </a:p>
      </dgm:t>
    </dgm:pt>
    <dgm:pt modelId="{7AF27626-4089-4F4F-85E0-4C00D8315BC1}" type="sibTrans" cxnId="{F2119557-D4BF-46C3-A372-2E5AE8F0CF65}">
      <dgm:prSet/>
      <dgm:spPr/>
      <dgm:t>
        <a:bodyPr/>
        <a:lstStyle/>
        <a:p>
          <a:endParaRPr lang="pt-BR"/>
        </a:p>
      </dgm:t>
    </dgm:pt>
    <dgm:pt modelId="{1D1C36BD-A7AD-4F19-912A-780998295121}">
      <dgm:prSet phldrT="[Texto]"/>
      <dgm:spPr/>
      <dgm:t>
        <a:bodyPr/>
        <a:lstStyle/>
        <a:p>
          <a:r>
            <a:rPr lang="pt-BR" dirty="0"/>
            <a:t>Recursos</a:t>
          </a:r>
        </a:p>
      </dgm:t>
    </dgm:pt>
    <dgm:pt modelId="{CEDD3C28-98B8-487F-BC87-5EECAD144BC9}" type="parTrans" cxnId="{CE3A6C98-7764-4782-B1C3-98F73191CCA0}">
      <dgm:prSet/>
      <dgm:spPr/>
      <dgm:t>
        <a:bodyPr/>
        <a:lstStyle/>
        <a:p>
          <a:endParaRPr lang="pt-BR"/>
        </a:p>
      </dgm:t>
    </dgm:pt>
    <dgm:pt modelId="{215AF5BE-F679-43B9-9AAF-ED18C16CB5BF}" type="sibTrans" cxnId="{CE3A6C98-7764-4782-B1C3-98F73191CCA0}">
      <dgm:prSet/>
      <dgm:spPr/>
      <dgm:t>
        <a:bodyPr/>
        <a:lstStyle/>
        <a:p>
          <a:endParaRPr lang="pt-BR"/>
        </a:p>
      </dgm:t>
    </dgm:pt>
    <dgm:pt modelId="{A5DA446E-5DED-472B-8506-296D47F4FBA5}">
      <dgm:prSet phldrT="[Texto]"/>
      <dgm:spPr/>
      <dgm:t>
        <a:bodyPr/>
        <a:lstStyle/>
        <a:p>
          <a:r>
            <a:rPr lang="pt-BR" dirty="0"/>
            <a:t>Execução</a:t>
          </a:r>
        </a:p>
      </dgm:t>
    </dgm:pt>
    <dgm:pt modelId="{7D70F249-BE02-4F79-AE9F-B4B1AD156A16}" type="parTrans" cxnId="{8B2D472A-C910-48FE-9A54-3B0FC91D39A7}">
      <dgm:prSet/>
      <dgm:spPr/>
      <dgm:t>
        <a:bodyPr/>
        <a:lstStyle/>
        <a:p>
          <a:endParaRPr lang="pt-BR"/>
        </a:p>
      </dgm:t>
    </dgm:pt>
    <dgm:pt modelId="{5415930D-1890-4E1F-B258-A413C5FB48F2}" type="sibTrans" cxnId="{8B2D472A-C910-48FE-9A54-3B0FC91D39A7}">
      <dgm:prSet/>
      <dgm:spPr/>
      <dgm:t>
        <a:bodyPr/>
        <a:lstStyle/>
        <a:p>
          <a:endParaRPr lang="pt-BR"/>
        </a:p>
      </dgm:t>
    </dgm:pt>
    <dgm:pt modelId="{435DFE75-F598-4DAB-905C-578AE363E475}" type="pres">
      <dgm:prSet presAssocID="{6FE723A9-FF71-4CB4-8B8B-46E25E92F80A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pt-BR"/>
        </a:p>
      </dgm:t>
    </dgm:pt>
    <dgm:pt modelId="{A9C5A048-6CF2-4F6D-8FAE-C55DC39D0987}" type="pres">
      <dgm:prSet presAssocID="{C52EA2F9-059E-4353-9F2C-534A00AE87F9}" presName="compNode" presStyleCnt="0"/>
      <dgm:spPr/>
    </dgm:pt>
    <dgm:pt modelId="{A388FA1A-0ACC-4E91-B4E7-854E704F13D5}" type="pres">
      <dgm:prSet presAssocID="{C52EA2F9-059E-4353-9F2C-534A00AE87F9}" presName="dummyConnPt" presStyleCnt="0"/>
      <dgm:spPr/>
    </dgm:pt>
    <dgm:pt modelId="{2FDADE61-93F4-48F0-9D83-9DF7F43BB90B}" type="pres">
      <dgm:prSet presAssocID="{C52EA2F9-059E-4353-9F2C-534A00AE87F9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0084F59-4592-4E79-A8AC-ED013D86A4CD}" type="pres">
      <dgm:prSet presAssocID="{2A1C08B7-2A3F-4C72-BFA5-2705667084B1}" presName="sibTrans" presStyleLbl="bgSibTrans2D1" presStyleIdx="0" presStyleCnt="8"/>
      <dgm:spPr/>
      <dgm:t>
        <a:bodyPr/>
        <a:lstStyle/>
        <a:p>
          <a:endParaRPr lang="pt-BR"/>
        </a:p>
      </dgm:t>
    </dgm:pt>
    <dgm:pt modelId="{75DE7A53-FFBE-427B-9D9F-A1867D638AAE}" type="pres">
      <dgm:prSet presAssocID="{769CF250-0F99-4581-BBC0-022A0CA981C2}" presName="compNode" presStyleCnt="0"/>
      <dgm:spPr/>
    </dgm:pt>
    <dgm:pt modelId="{4A9AB26F-36F2-46CE-A68C-D088BDEB2ADC}" type="pres">
      <dgm:prSet presAssocID="{769CF250-0F99-4581-BBC0-022A0CA981C2}" presName="dummyConnPt" presStyleCnt="0"/>
      <dgm:spPr/>
    </dgm:pt>
    <dgm:pt modelId="{C1DC7802-FC35-48B2-95E6-210ACA1D9828}" type="pres">
      <dgm:prSet presAssocID="{769CF250-0F99-4581-BBC0-022A0CA981C2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F879794-EA2A-4EBC-A5B7-5282FC20A409}" type="pres">
      <dgm:prSet presAssocID="{9013175F-DF92-496D-AE0D-93F4212059B5}" presName="sibTrans" presStyleLbl="bgSibTrans2D1" presStyleIdx="1" presStyleCnt="8"/>
      <dgm:spPr/>
      <dgm:t>
        <a:bodyPr/>
        <a:lstStyle/>
        <a:p>
          <a:endParaRPr lang="pt-BR"/>
        </a:p>
      </dgm:t>
    </dgm:pt>
    <dgm:pt modelId="{D9A31EDB-D728-4450-A2D3-D0B6D1186316}" type="pres">
      <dgm:prSet presAssocID="{18AF8562-ADAB-4C2A-B74C-AC4399348B69}" presName="compNode" presStyleCnt="0"/>
      <dgm:spPr/>
    </dgm:pt>
    <dgm:pt modelId="{448B62E1-609F-4BC3-A1D6-11B82724CE9F}" type="pres">
      <dgm:prSet presAssocID="{18AF8562-ADAB-4C2A-B74C-AC4399348B69}" presName="dummyConnPt" presStyleCnt="0"/>
      <dgm:spPr/>
    </dgm:pt>
    <dgm:pt modelId="{92E30920-049D-4734-831D-8308D899F2BA}" type="pres">
      <dgm:prSet presAssocID="{18AF8562-ADAB-4C2A-B74C-AC4399348B69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380CFC4-EF10-4EE8-BC2F-772EC8F4B355}" type="pres">
      <dgm:prSet presAssocID="{CBF6ED9A-3B5A-4F59-B97E-06B6B2AF5036}" presName="sibTrans" presStyleLbl="bgSibTrans2D1" presStyleIdx="2" presStyleCnt="8"/>
      <dgm:spPr/>
      <dgm:t>
        <a:bodyPr/>
        <a:lstStyle/>
        <a:p>
          <a:endParaRPr lang="pt-BR"/>
        </a:p>
      </dgm:t>
    </dgm:pt>
    <dgm:pt modelId="{2E798813-0AB6-466C-8ACB-A8733D1805A7}" type="pres">
      <dgm:prSet presAssocID="{92F6054E-D23A-4A08-ACE5-75939C2B0853}" presName="compNode" presStyleCnt="0"/>
      <dgm:spPr/>
    </dgm:pt>
    <dgm:pt modelId="{5F49A0DE-A40D-4817-AF4F-6831B30D276E}" type="pres">
      <dgm:prSet presAssocID="{92F6054E-D23A-4A08-ACE5-75939C2B0853}" presName="dummyConnPt" presStyleCnt="0"/>
      <dgm:spPr/>
    </dgm:pt>
    <dgm:pt modelId="{1B707E92-8429-4B33-90EE-88B0B6E79CA6}" type="pres">
      <dgm:prSet presAssocID="{92F6054E-D23A-4A08-ACE5-75939C2B0853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6F4790E-C113-417C-984A-A00FEDEA101D}" type="pres">
      <dgm:prSet presAssocID="{459444CB-5AEF-40E5-A354-26BE332F673F}" presName="sibTrans" presStyleLbl="bgSibTrans2D1" presStyleIdx="3" presStyleCnt="8"/>
      <dgm:spPr/>
      <dgm:t>
        <a:bodyPr/>
        <a:lstStyle/>
        <a:p>
          <a:endParaRPr lang="pt-BR"/>
        </a:p>
      </dgm:t>
    </dgm:pt>
    <dgm:pt modelId="{D8A57F33-9148-49D8-A764-9B62068AB60B}" type="pres">
      <dgm:prSet presAssocID="{BDAA9354-3508-4E1A-A737-BA997F9FD7A8}" presName="compNode" presStyleCnt="0"/>
      <dgm:spPr/>
    </dgm:pt>
    <dgm:pt modelId="{1C290F22-863C-414E-B506-8758187F9E61}" type="pres">
      <dgm:prSet presAssocID="{BDAA9354-3508-4E1A-A737-BA997F9FD7A8}" presName="dummyConnPt" presStyleCnt="0"/>
      <dgm:spPr/>
    </dgm:pt>
    <dgm:pt modelId="{461029E1-D1F4-44D0-ACAE-1B6BFC852317}" type="pres">
      <dgm:prSet presAssocID="{BDAA9354-3508-4E1A-A737-BA997F9FD7A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ABF16B-18BD-4C94-8180-F40651ABA36A}" type="pres">
      <dgm:prSet presAssocID="{29D9F666-1618-4740-A343-FE7F25635036}" presName="sibTrans" presStyleLbl="bgSibTrans2D1" presStyleIdx="4" presStyleCnt="8"/>
      <dgm:spPr/>
      <dgm:t>
        <a:bodyPr/>
        <a:lstStyle/>
        <a:p>
          <a:endParaRPr lang="pt-BR"/>
        </a:p>
      </dgm:t>
    </dgm:pt>
    <dgm:pt modelId="{6849BC8B-9CAC-452E-A7B6-9FA8415346A9}" type="pres">
      <dgm:prSet presAssocID="{9965B8AE-0325-4791-8EA2-F901DDD4E5DA}" presName="compNode" presStyleCnt="0"/>
      <dgm:spPr/>
    </dgm:pt>
    <dgm:pt modelId="{CC7C1824-CE5F-4EA0-BE42-8204F1EDC235}" type="pres">
      <dgm:prSet presAssocID="{9965B8AE-0325-4791-8EA2-F901DDD4E5DA}" presName="dummyConnPt" presStyleCnt="0"/>
      <dgm:spPr/>
    </dgm:pt>
    <dgm:pt modelId="{F6D8DB35-8E4C-4E80-B00A-D48DE14D0CC5}" type="pres">
      <dgm:prSet presAssocID="{9965B8AE-0325-4791-8EA2-F901DDD4E5DA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D66664-86F0-4BF1-A431-A378DC69DDDA}" type="pres">
      <dgm:prSet presAssocID="{F065E56D-19E9-45AC-97EC-71806E0DE689}" presName="sibTrans" presStyleLbl="bgSibTrans2D1" presStyleIdx="5" presStyleCnt="8"/>
      <dgm:spPr/>
      <dgm:t>
        <a:bodyPr/>
        <a:lstStyle/>
        <a:p>
          <a:endParaRPr lang="pt-BR"/>
        </a:p>
      </dgm:t>
    </dgm:pt>
    <dgm:pt modelId="{03A23D45-E6F4-461A-9170-8817F03FA972}" type="pres">
      <dgm:prSet presAssocID="{BDEDB43A-0E2E-47BB-8432-63F044766902}" presName="compNode" presStyleCnt="0"/>
      <dgm:spPr/>
    </dgm:pt>
    <dgm:pt modelId="{B2AC4D50-D646-4184-963B-B015D25733DE}" type="pres">
      <dgm:prSet presAssocID="{BDEDB43A-0E2E-47BB-8432-63F044766902}" presName="dummyConnPt" presStyleCnt="0"/>
      <dgm:spPr/>
    </dgm:pt>
    <dgm:pt modelId="{D80C6F63-8869-4D02-9ADB-4EA9DE86C7DE}" type="pres">
      <dgm:prSet presAssocID="{BDEDB43A-0E2E-47BB-8432-63F044766902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18B3BB4-8560-4D7D-8D95-8DA831F2EDC3}" type="pres">
      <dgm:prSet presAssocID="{7AF27626-4089-4F4F-85E0-4C00D8315BC1}" presName="sibTrans" presStyleLbl="bgSibTrans2D1" presStyleIdx="6" presStyleCnt="8"/>
      <dgm:spPr/>
      <dgm:t>
        <a:bodyPr/>
        <a:lstStyle/>
        <a:p>
          <a:endParaRPr lang="pt-BR"/>
        </a:p>
      </dgm:t>
    </dgm:pt>
    <dgm:pt modelId="{6EBE9B38-68A5-4A6E-8BB0-7685AD78E935}" type="pres">
      <dgm:prSet presAssocID="{1D1C36BD-A7AD-4F19-912A-780998295121}" presName="compNode" presStyleCnt="0"/>
      <dgm:spPr/>
    </dgm:pt>
    <dgm:pt modelId="{F69F699F-DF56-4F6F-A229-9070A0B88BF5}" type="pres">
      <dgm:prSet presAssocID="{1D1C36BD-A7AD-4F19-912A-780998295121}" presName="dummyConnPt" presStyleCnt="0"/>
      <dgm:spPr/>
    </dgm:pt>
    <dgm:pt modelId="{791519A2-620B-4685-BDFD-D70D0E801F2F}" type="pres">
      <dgm:prSet presAssocID="{1D1C36BD-A7AD-4F19-912A-780998295121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D7DD196-655E-44B9-B456-28CDD00C1A52}" type="pres">
      <dgm:prSet presAssocID="{215AF5BE-F679-43B9-9AAF-ED18C16CB5BF}" presName="sibTrans" presStyleLbl="bgSibTrans2D1" presStyleIdx="7" presStyleCnt="8"/>
      <dgm:spPr/>
      <dgm:t>
        <a:bodyPr/>
        <a:lstStyle/>
        <a:p>
          <a:endParaRPr lang="pt-BR"/>
        </a:p>
      </dgm:t>
    </dgm:pt>
    <dgm:pt modelId="{B8A03CFC-65C4-409E-9A2E-774CE1ED06EF}" type="pres">
      <dgm:prSet presAssocID="{A5DA446E-5DED-472B-8506-296D47F4FBA5}" presName="compNode" presStyleCnt="0"/>
      <dgm:spPr/>
    </dgm:pt>
    <dgm:pt modelId="{88478594-BD15-400D-A43D-7FDE9A6596BD}" type="pres">
      <dgm:prSet presAssocID="{A5DA446E-5DED-472B-8506-296D47F4FBA5}" presName="dummyConnPt" presStyleCnt="0"/>
      <dgm:spPr/>
    </dgm:pt>
    <dgm:pt modelId="{68BFB179-A272-441B-89AB-0E9CAEEA0871}" type="pres">
      <dgm:prSet presAssocID="{A5DA446E-5DED-472B-8506-296D47F4FBA5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06E632D-E236-4B6F-8F6A-3C18C9B63E42}" type="presOf" srcId="{CBF6ED9A-3B5A-4F59-B97E-06B6B2AF5036}" destId="{5380CFC4-EF10-4EE8-BC2F-772EC8F4B355}" srcOrd="0" destOrd="0" presId="urn:microsoft.com/office/officeart/2005/8/layout/bProcess4"/>
    <dgm:cxn modelId="{8B2D472A-C910-48FE-9A54-3B0FC91D39A7}" srcId="{6FE723A9-FF71-4CB4-8B8B-46E25E92F80A}" destId="{A5DA446E-5DED-472B-8506-296D47F4FBA5}" srcOrd="8" destOrd="0" parTransId="{7D70F249-BE02-4F79-AE9F-B4B1AD156A16}" sibTransId="{5415930D-1890-4E1F-B258-A413C5FB48F2}"/>
    <dgm:cxn modelId="{0345A5C9-1A08-4750-AE95-2247A40FFF23}" type="presOf" srcId="{6FE723A9-FF71-4CB4-8B8B-46E25E92F80A}" destId="{435DFE75-F598-4DAB-905C-578AE363E475}" srcOrd="0" destOrd="0" presId="urn:microsoft.com/office/officeart/2005/8/layout/bProcess4"/>
    <dgm:cxn modelId="{7833077E-681F-481B-9528-0FB532712366}" srcId="{6FE723A9-FF71-4CB4-8B8B-46E25E92F80A}" destId="{BDAA9354-3508-4E1A-A737-BA997F9FD7A8}" srcOrd="4" destOrd="0" parTransId="{BCE62EEE-BEF5-4B59-A8D4-A3F693138336}" sibTransId="{29D9F666-1618-4740-A343-FE7F25635036}"/>
    <dgm:cxn modelId="{CE3A6C98-7764-4782-B1C3-98F73191CCA0}" srcId="{6FE723A9-FF71-4CB4-8B8B-46E25E92F80A}" destId="{1D1C36BD-A7AD-4F19-912A-780998295121}" srcOrd="7" destOrd="0" parTransId="{CEDD3C28-98B8-487F-BC87-5EECAD144BC9}" sibTransId="{215AF5BE-F679-43B9-9AAF-ED18C16CB5BF}"/>
    <dgm:cxn modelId="{38C7E0AF-B8A3-4B9D-950D-1A691F0A7505}" type="presOf" srcId="{215AF5BE-F679-43B9-9AAF-ED18C16CB5BF}" destId="{3D7DD196-655E-44B9-B456-28CDD00C1A52}" srcOrd="0" destOrd="0" presId="urn:microsoft.com/office/officeart/2005/8/layout/bProcess4"/>
    <dgm:cxn modelId="{A63262A5-B19B-4A2E-ABFF-AA49EFECE279}" type="presOf" srcId="{2A1C08B7-2A3F-4C72-BFA5-2705667084B1}" destId="{E0084F59-4592-4E79-A8AC-ED013D86A4CD}" srcOrd="0" destOrd="0" presId="urn:microsoft.com/office/officeart/2005/8/layout/bProcess4"/>
    <dgm:cxn modelId="{8E7708FE-1352-4B11-82CF-27A1EE8055B5}" type="presOf" srcId="{BDEDB43A-0E2E-47BB-8432-63F044766902}" destId="{D80C6F63-8869-4D02-9ADB-4EA9DE86C7DE}" srcOrd="0" destOrd="0" presId="urn:microsoft.com/office/officeart/2005/8/layout/bProcess4"/>
    <dgm:cxn modelId="{9D966887-0883-4135-A566-8BA71B9645A2}" srcId="{6FE723A9-FF71-4CB4-8B8B-46E25E92F80A}" destId="{92F6054E-D23A-4A08-ACE5-75939C2B0853}" srcOrd="3" destOrd="0" parTransId="{E4E387B8-A6AE-4846-B452-E55636CA09BF}" sibTransId="{459444CB-5AEF-40E5-A354-26BE332F673F}"/>
    <dgm:cxn modelId="{13D5EE3B-CB63-47B4-BBB1-4E68B355C3A7}" type="presOf" srcId="{7AF27626-4089-4F4F-85E0-4C00D8315BC1}" destId="{618B3BB4-8560-4D7D-8D95-8DA831F2EDC3}" srcOrd="0" destOrd="0" presId="urn:microsoft.com/office/officeart/2005/8/layout/bProcess4"/>
    <dgm:cxn modelId="{F147306F-C07F-413B-9FE3-DD04A22543D2}" type="presOf" srcId="{92F6054E-D23A-4A08-ACE5-75939C2B0853}" destId="{1B707E92-8429-4B33-90EE-88B0B6E79CA6}" srcOrd="0" destOrd="0" presId="urn:microsoft.com/office/officeart/2005/8/layout/bProcess4"/>
    <dgm:cxn modelId="{A914BBF1-825B-4587-9AE7-BBD2686AA584}" type="presOf" srcId="{769CF250-0F99-4581-BBC0-022A0CA981C2}" destId="{C1DC7802-FC35-48B2-95E6-210ACA1D9828}" srcOrd="0" destOrd="0" presId="urn:microsoft.com/office/officeart/2005/8/layout/bProcess4"/>
    <dgm:cxn modelId="{530A891B-8567-4A69-98C0-FC703B639FED}" type="presOf" srcId="{1D1C36BD-A7AD-4F19-912A-780998295121}" destId="{791519A2-620B-4685-BDFD-D70D0E801F2F}" srcOrd="0" destOrd="0" presId="urn:microsoft.com/office/officeart/2005/8/layout/bProcess4"/>
    <dgm:cxn modelId="{DEE0FF5F-862F-4C5F-B142-0F189FAB6746}" srcId="{6FE723A9-FF71-4CB4-8B8B-46E25E92F80A}" destId="{18AF8562-ADAB-4C2A-B74C-AC4399348B69}" srcOrd="2" destOrd="0" parTransId="{9F7552A4-CCF4-47A4-A58E-2744346A2276}" sibTransId="{CBF6ED9A-3B5A-4F59-B97E-06B6B2AF5036}"/>
    <dgm:cxn modelId="{9FCC323B-6E8F-4745-9E79-6FDE2E909127}" type="presOf" srcId="{A5DA446E-5DED-472B-8506-296D47F4FBA5}" destId="{68BFB179-A272-441B-89AB-0E9CAEEA0871}" srcOrd="0" destOrd="0" presId="urn:microsoft.com/office/officeart/2005/8/layout/bProcess4"/>
    <dgm:cxn modelId="{5BC4FBD4-CCBE-4955-A4E1-A67DCAF098F1}" type="presOf" srcId="{C52EA2F9-059E-4353-9F2C-534A00AE87F9}" destId="{2FDADE61-93F4-48F0-9D83-9DF7F43BB90B}" srcOrd="0" destOrd="0" presId="urn:microsoft.com/office/officeart/2005/8/layout/bProcess4"/>
    <dgm:cxn modelId="{2CA5DEA1-6A61-41F4-826C-FF01CF78EFDF}" type="presOf" srcId="{29D9F666-1618-4740-A343-FE7F25635036}" destId="{0FABF16B-18BD-4C94-8180-F40651ABA36A}" srcOrd="0" destOrd="0" presId="urn:microsoft.com/office/officeart/2005/8/layout/bProcess4"/>
    <dgm:cxn modelId="{DA50FF7C-E2A4-4741-A390-5A697B890E25}" type="presOf" srcId="{459444CB-5AEF-40E5-A354-26BE332F673F}" destId="{66F4790E-C113-417C-984A-A00FEDEA101D}" srcOrd="0" destOrd="0" presId="urn:microsoft.com/office/officeart/2005/8/layout/bProcess4"/>
    <dgm:cxn modelId="{4CF1D7E3-79CC-46EB-8ECB-5A8347480350}" type="presOf" srcId="{9013175F-DF92-496D-AE0D-93F4212059B5}" destId="{3F879794-EA2A-4EBC-A5B7-5282FC20A409}" srcOrd="0" destOrd="0" presId="urn:microsoft.com/office/officeart/2005/8/layout/bProcess4"/>
    <dgm:cxn modelId="{B9E43B0E-8272-4241-B25F-08A166A88CBD}" srcId="{6FE723A9-FF71-4CB4-8B8B-46E25E92F80A}" destId="{769CF250-0F99-4581-BBC0-022A0CA981C2}" srcOrd="1" destOrd="0" parTransId="{F632D169-9DA7-43D9-824C-E111516A9019}" sibTransId="{9013175F-DF92-496D-AE0D-93F4212059B5}"/>
    <dgm:cxn modelId="{FEEFD245-8119-49DF-9B85-5A02D89BDC7A}" srcId="{6FE723A9-FF71-4CB4-8B8B-46E25E92F80A}" destId="{C52EA2F9-059E-4353-9F2C-534A00AE87F9}" srcOrd="0" destOrd="0" parTransId="{DBB6344B-A6CC-46ED-9615-B062576B72A2}" sibTransId="{2A1C08B7-2A3F-4C72-BFA5-2705667084B1}"/>
    <dgm:cxn modelId="{4E8B8C1C-2AEC-4437-9FE5-CE75420277B6}" type="presOf" srcId="{9965B8AE-0325-4791-8EA2-F901DDD4E5DA}" destId="{F6D8DB35-8E4C-4E80-B00A-D48DE14D0CC5}" srcOrd="0" destOrd="0" presId="urn:microsoft.com/office/officeart/2005/8/layout/bProcess4"/>
    <dgm:cxn modelId="{A13E6E92-1A7D-4476-A1F6-96E8D267E555}" type="presOf" srcId="{F065E56D-19E9-45AC-97EC-71806E0DE689}" destId="{9BD66664-86F0-4BF1-A431-A378DC69DDDA}" srcOrd="0" destOrd="0" presId="urn:microsoft.com/office/officeart/2005/8/layout/bProcess4"/>
    <dgm:cxn modelId="{7A72DECE-2084-4991-9B60-184E2A40F9D4}" type="presOf" srcId="{BDAA9354-3508-4E1A-A737-BA997F9FD7A8}" destId="{461029E1-D1F4-44D0-ACAE-1B6BFC852317}" srcOrd="0" destOrd="0" presId="urn:microsoft.com/office/officeart/2005/8/layout/bProcess4"/>
    <dgm:cxn modelId="{F2119557-D4BF-46C3-A372-2E5AE8F0CF65}" srcId="{6FE723A9-FF71-4CB4-8B8B-46E25E92F80A}" destId="{BDEDB43A-0E2E-47BB-8432-63F044766902}" srcOrd="6" destOrd="0" parTransId="{D1D8382F-1900-4EC6-A9CB-1EAF83EAF2C3}" sibTransId="{7AF27626-4089-4F4F-85E0-4C00D8315BC1}"/>
    <dgm:cxn modelId="{DBF138CC-7DF7-4025-8542-6E835D3701AB}" type="presOf" srcId="{18AF8562-ADAB-4C2A-B74C-AC4399348B69}" destId="{92E30920-049D-4734-831D-8308D899F2BA}" srcOrd="0" destOrd="0" presId="urn:microsoft.com/office/officeart/2005/8/layout/bProcess4"/>
    <dgm:cxn modelId="{EBCE87F6-7DAC-4970-BD3D-9EF69B084959}" srcId="{6FE723A9-FF71-4CB4-8B8B-46E25E92F80A}" destId="{9965B8AE-0325-4791-8EA2-F901DDD4E5DA}" srcOrd="5" destOrd="0" parTransId="{18C5DB5B-ABB5-4515-9A37-5DC5BBB0CFA3}" sibTransId="{F065E56D-19E9-45AC-97EC-71806E0DE689}"/>
    <dgm:cxn modelId="{797569B3-D741-4FF4-A8AF-FC0559649A37}" type="presParOf" srcId="{435DFE75-F598-4DAB-905C-578AE363E475}" destId="{A9C5A048-6CF2-4F6D-8FAE-C55DC39D0987}" srcOrd="0" destOrd="0" presId="urn:microsoft.com/office/officeart/2005/8/layout/bProcess4"/>
    <dgm:cxn modelId="{C32A97C9-7353-4ABD-94FA-046194845665}" type="presParOf" srcId="{A9C5A048-6CF2-4F6D-8FAE-C55DC39D0987}" destId="{A388FA1A-0ACC-4E91-B4E7-854E704F13D5}" srcOrd="0" destOrd="0" presId="urn:microsoft.com/office/officeart/2005/8/layout/bProcess4"/>
    <dgm:cxn modelId="{8CFA678E-07E9-430B-8765-D7E2CE5846FA}" type="presParOf" srcId="{A9C5A048-6CF2-4F6D-8FAE-C55DC39D0987}" destId="{2FDADE61-93F4-48F0-9D83-9DF7F43BB90B}" srcOrd="1" destOrd="0" presId="urn:microsoft.com/office/officeart/2005/8/layout/bProcess4"/>
    <dgm:cxn modelId="{83DD37C2-5E91-455C-8404-8548EF4DC7C1}" type="presParOf" srcId="{435DFE75-F598-4DAB-905C-578AE363E475}" destId="{E0084F59-4592-4E79-A8AC-ED013D86A4CD}" srcOrd="1" destOrd="0" presId="urn:microsoft.com/office/officeart/2005/8/layout/bProcess4"/>
    <dgm:cxn modelId="{20DFDED8-E919-4B13-87A4-8462DA276F09}" type="presParOf" srcId="{435DFE75-F598-4DAB-905C-578AE363E475}" destId="{75DE7A53-FFBE-427B-9D9F-A1867D638AAE}" srcOrd="2" destOrd="0" presId="urn:microsoft.com/office/officeart/2005/8/layout/bProcess4"/>
    <dgm:cxn modelId="{0638AEDB-DD0E-42EF-A8BA-21C3A3E5841B}" type="presParOf" srcId="{75DE7A53-FFBE-427B-9D9F-A1867D638AAE}" destId="{4A9AB26F-36F2-46CE-A68C-D088BDEB2ADC}" srcOrd="0" destOrd="0" presId="urn:microsoft.com/office/officeart/2005/8/layout/bProcess4"/>
    <dgm:cxn modelId="{48814DC3-8EA5-4460-8F4D-F94585B9F424}" type="presParOf" srcId="{75DE7A53-FFBE-427B-9D9F-A1867D638AAE}" destId="{C1DC7802-FC35-48B2-95E6-210ACA1D9828}" srcOrd="1" destOrd="0" presId="urn:microsoft.com/office/officeart/2005/8/layout/bProcess4"/>
    <dgm:cxn modelId="{8B3E529E-2BE2-41B6-86B3-5D5B2DDB6E95}" type="presParOf" srcId="{435DFE75-F598-4DAB-905C-578AE363E475}" destId="{3F879794-EA2A-4EBC-A5B7-5282FC20A409}" srcOrd="3" destOrd="0" presId="urn:microsoft.com/office/officeart/2005/8/layout/bProcess4"/>
    <dgm:cxn modelId="{9C8E7BAD-3959-412B-80AE-9411FC7E59A3}" type="presParOf" srcId="{435DFE75-F598-4DAB-905C-578AE363E475}" destId="{D9A31EDB-D728-4450-A2D3-D0B6D1186316}" srcOrd="4" destOrd="0" presId="urn:microsoft.com/office/officeart/2005/8/layout/bProcess4"/>
    <dgm:cxn modelId="{CE8CBB12-07E4-4E99-834F-9991BAF722F4}" type="presParOf" srcId="{D9A31EDB-D728-4450-A2D3-D0B6D1186316}" destId="{448B62E1-609F-4BC3-A1D6-11B82724CE9F}" srcOrd="0" destOrd="0" presId="urn:microsoft.com/office/officeart/2005/8/layout/bProcess4"/>
    <dgm:cxn modelId="{192916F7-2516-4C5D-ADE2-D8B41457949C}" type="presParOf" srcId="{D9A31EDB-D728-4450-A2D3-D0B6D1186316}" destId="{92E30920-049D-4734-831D-8308D899F2BA}" srcOrd="1" destOrd="0" presId="urn:microsoft.com/office/officeart/2005/8/layout/bProcess4"/>
    <dgm:cxn modelId="{5E379B6D-B2CC-487C-9CE5-9EB729622F31}" type="presParOf" srcId="{435DFE75-F598-4DAB-905C-578AE363E475}" destId="{5380CFC4-EF10-4EE8-BC2F-772EC8F4B355}" srcOrd="5" destOrd="0" presId="urn:microsoft.com/office/officeart/2005/8/layout/bProcess4"/>
    <dgm:cxn modelId="{34914F7A-60D4-4A67-A9EF-C67489C7CA7D}" type="presParOf" srcId="{435DFE75-F598-4DAB-905C-578AE363E475}" destId="{2E798813-0AB6-466C-8ACB-A8733D1805A7}" srcOrd="6" destOrd="0" presId="urn:microsoft.com/office/officeart/2005/8/layout/bProcess4"/>
    <dgm:cxn modelId="{579FF6FE-3A33-494C-B9FB-6B91AA05264A}" type="presParOf" srcId="{2E798813-0AB6-466C-8ACB-A8733D1805A7}" destId="{5F49A0DE-A40D-4817-AF4F-6831B30D276E}" srcOrd="0" destOrd="0" presId="urn:microsoft.com/office/officeart/2005/8/layout/bProcess4"/>
    <dgm:cxn modelId="{E8E850A5-C59F-4156-8D61-52BE1580D4B3}" type="presParOf" srcId="{2E798813-0AB6-466C-8ACB-A8733D1805A7}" destId="{1B707E92-8429-4B33-90EE-88B0B6E79CA6}" srcOrd="1" destOrd="0" presId="urn:microsoft.com/office/officeart/2005/8/layout/bProcess4"/>
    <dgm:cxn modelId="{34F97972-9F14-4AD9-A62C-455786B8C52D}" type="presParOf" srcId="{435DFE75-F598-4DAB-905C-578AE363E475}" destId="{66F4790E-C113-417C-984A-A00FEDEA101D}" srcOrd="7" destOrd="0" presId="urn:microsoft.com/office/officeart/2005/8/layout/bProcess4"/>
    <dgm:cxn modelId="{5EE2DF49-8F36-40B6-8D5A-ACD16B3095BA}" type="presParOf" srcId="{435DFE75-F598-4DAB-905C-578AE363E475}" destId="{D8A57F33-9148-49D8-A764-9B62068AB60B}" srcOrd="8" destOrd="0" presId="urn:microsoft.com/office/officeart/2005/8/layout/bProcess4"/>
    <dgm:cxn modelId="{4A2EB50F-EC2C-4ED8-8375-C2BA4005F348}" type="presParOf" srcId="{D8A57F33-9148-49D8-A764-9B62068AB60B}" destId="{1C290F22-863C-414E-B506-8758187F9E61}" srcOrd="0" destOrd="0" presId="urn:microsoft.com/office/officeart/2005/8/layout/bProcess4"/>
    <dgm:cxn modelId="{365DA851-69F3-4EDD-BBDF-7B169D63B35C}" type="presParOf" srcId="{D8A57F33-9148-49D8-A764-9B62068AB60B}" destId="{461029E1-D1F4-44D0-ACAE-1B6BFC852317}" srcOrd="1" destOrd="0" presId="urn:microsoft.com/office/officeart/2005/8/layout/bProcess4"/>
    <dgm:cxn modelId="{8F0A3FB2-AB28-4529-9048-869999DCB0C0}" type="presParOf" srcId="{435DFE75-F598-4DAB-905C-578AE363E475}" destId="{0FABF16B-18BD-4C94-8180-F40651ABA36A}" srcOrd="9" destOrd="0" presId="urn:microsoft.com/office/officeart/2005/8/layout/bProcess4"/>
    <dgm:cxn modelId="{B24E4F23-F6D0-44DA-BD76-B8EFF9FC839C}" type="presParOf" srcId="{435DFE75-F598-4DAB-905C-578AE363E475}" destId="{6849BC8B-9CAC-452E-A7B6-9FA8415346A9}" srcOrd="10" destOrd="0" presId="urn:microsoft.com/office/officeart/2005/8/layout/bProcess4"/>
    <dgm:cxn modelId="{EFECE430-07C8-4F27-8F3F-23952C58B92A}" type="presParOf" srcId="{6849BC8B-9CAC-452E-A7B6-9FA8415346A9}" destId="{CC7C1824-CE5F-4EA0-BE42-8204F1EDC235}" srcOrd="0" destOrd="0" presId="urn:microsoft.com/office/officeart/2005/8/layout/bProcess4"/>
    <dgm:cxn modelId="{7F5E9259-D276-464B-BFCB-9DA02192CE31}" type="presParOf" srcId="{6849BC8B-9CAC-452E-A7B6-9FA8415346A9}" destId="{F6D8DB35-8E4C-4E80-B00A-D48DE14D0CC5}" srcOrd="1" destOrd="0" presId="urn:microsoft.com/office/officeart/2005/8/layout/bProcess4"/>
    <dgm:cxn modelId="{A2AC1524-255C-4DB1-9F40-217D17A1F2B1}" type="presParOf" srcId="{435DFE75-F598-4DAB-905C-578AE363E475}" destId="{9BD66664-86F0-4BF1-A431-A378DC69DDDA}" srcOrd="11" destOrd="0" presId="urn:microsoft.com/office/officeart/2005/8/layout/bProcess4"/>
    <dgm:cxn modelId="{846C6804-5D3D-4F90-9589-AF082F93AC1C}" type="presParOf" srcId="{435DFE75-F598-4DAB-905C-578AE363E475}" destId="{03A23D45-E6F4-461A-9170-8817F03FA972}" srcOrd="12" destOrd="0" presId="urn:microsoft.com/office/officeart/2005/8/layout/bProcess4"/>
    <dgm:cxn modelId="{732A38DB-76D7-438C-83F1-B2658BB6D7EC}" type="presParOf" srcId="{03A23D45-E6F4-461A-9170-8817F03FA972}" destId="{B2AC4D50-D646-4184-963B-B015D25733DE}" srcOrd="0" destOrd="0" presId="urn:microsoft.com/office/officeart/2005/8/layout/bProcess4"/>
    <dgm:cxn modelId="{8BF0034D-EF66-473F-A391-0AA48D505993}" type="presParOf" srcId="{03A23D45-E6F4-461A-9170-8817F03FA972}" destId="{D80C6F63-8869-4D02-9ADB-4EA9DE86C7DE}" srcOrd="1" destOrd="0" presId="urn:microsoft.com/office/officeart/2005/8/layout/bProcess4"/>
    <dgm:cxn modelId="{96339046-A94E-442D-A76A-5ABEB32B7F76}" type="presParOf" srcId="{435DFE75-F598-4DAB-905C-578AE363E475}" destId="{618B3BB4-8560-4D7D-8D95-8DA831F2EDC3}" srcOrd="13" destOrd="0" presId="urn:microsoft.com/office/officeart/2005/8/layout/bProcess4"/>
    <dgm:cxn modelId="{819189CE-1687-4C02-A0E8-A5973BBB56F0}" type="presParOf" srcId="{435DFE75-F598-4DAB-905C-578AE363E475}" destId="{6EBE9B38-68A5-4A6E-8BB0-7685AD78E935}" srcOrd="14" destOrd="0" presId="urn:microsoft.com/office/officeart/2005/8/layout/bProcess4"/>
    <dgm:cxn modelId="{13FBB053-ED35-4FFD-8A56-FBAE983A0659}" type="presParOf" srcId="{6EBE9B38-68A5-4A6E-8BB0-7685AD78E935}" destId="{F69F699F-DF56-4F6F-A229-9070A0B88BF5}" srcOrd="0" destOrd="0" presId="urn:microsoft.com/office/officeart/2005/8/layout/bProcess4"/>
    <dgm:cxn modelId="{70EB4B0D-15D9-4A29-8CD6-ED194A6DEF3B}" type="presParOf" srcId="{6EBE9B38-68A5-4A6E-8BB0-7685AD78E935}" destId="{791519A2-620B-4685-BDFD-D70D0E801F2F}" srcOrd="1" destOrd="0" presId="urn:microsoft.com/office/officeart/2005/8/layout/bProcess4"/>
    <dgm:cxn modelId="{9CDB9F79-0441-499D-82BC-87796075CAC6}" type="presParOf" srcId="{435DFE75-F598-4DAB-905C-578AE363E475}" destId="{3D7DD196-655E-44B9-B456-28CDD00C1A52}" srcOrd="15" destOrd="0" presId="urn:microsoft.com/office/officeart/2005/8/layout/bProcess4"/>
    <dgm:cxn modelId="{98F5BC34-4FCE-48DD-B618-40B25080DC88}" type="presParOf" srcId="{435DFE75-F598-4DAB-905C-578AE363E475}" destId="{B8A03CFC-65C4-409E-9A2E-774CE1ED06EF}" srcOrd="16" destOrd="0" presId="urn:microsoft.com/office/officeart/2005/8/layout/bProcess4"/>
    <dgm:cxn modelId="{3A0E1A97-8CC4-4F87-9F80-EEA1BFD957D0}" type="presParOf" srcId="{B8A03CFC-65C4-409E-9A2E-774CE1ED06EF}" destId="{88478594-BD15-400D-A43D-7FDE9A6596BD}" srcOrd="0" destOrd="0" presId="urn:microsoft.com/office/officeart/2005/8/layout/bProcess4"/>
    <dgm:cxn modelId="{7FAF49BD-E49D-48C4-91E4-CBC37F17517F}" type="presParOf" srcId="{B8A03CFC-65C4-409E-9A2E-774CE1ED06EF}" destId="{68BFB179-A272-441B-89AB-0E9CAEEA087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62518-A9E9-4C18-A016-5538A46021F3}" type="datetimeFigureOut">
              <a:rPr lang="pt-BR" smtClean="0"/>
              <a:pPr/>
              <a:t>22/08/2019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565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164"/>
            <a:ext cx="294565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E5AB7-57A0-4256-8887-19F52A5DEE1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8136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93929-D05B-4C13-87D4-9AD28C113988}" type="datetimeFigureOut">
              <a:rPr lang="pt-BR" smtClean="0"/>
              <a:pPr/>
              <a:t>22/08/2019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4876"/>
            <a:ext cx="5438140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565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164"/>
            <a:ext cx="294565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05B7B-77BD-4D94-B902-65ADF9C3B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1225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5B7B-77BD-4D94-B902-65ADF9C3B90F}" type="slidenum">
              <a:rPr lang="pt-BR" smtClean="0">
                <a:solidFill>
                  <a:prstClr val="black"/>
                </a:solidFill>
              </a:rPr>
              <a:pPr/>
              <a:t>4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666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5B7B-77BD-4D94-B902-65ADF9C3B90F}" type="slidenum">
              <a:rPr lang="pt-BR" smtClean="0">
                <a:solidFill>
                  <a:prstClr val="black"/>
                </a:solidFill>
              </a:rPr>
              <a:pPr/>
              <a:t>5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686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5B7B-77BD-4D94-B902-65ADF9C3B90F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785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5B7B-77BD-4D94-B902-65ADF9C3B90F}" type="slidenum">
              <a:rPr lang="pt-BR" smtClean="0">
                <a:solidFill>
                  <a:prstClr val="black"/>
                </a:solidFill>
              </a:rPr>
              <a:pPr/>
              <a:t>15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090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dirty="0"/>
          </a:p>
        </p:txBody>
      </p:sp>
      <p:sp>
        <p:nvSpPr>
          <p:cNvPr id="5325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585AB49-D7D3-4708-9730-0A5B01B43285}" type="slidenum">
              <a:rPr lang="pt-BR"/>
              <a:pPr eaLnBrk="1" hangingPunct="1"/>
              <a:t>22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810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5B7B-77BD-4D94-B902-65ADF9C3B90F}" type="slidenum">
              <a:rPr lang="pt-BR" smtClean="0">
                <a:solidFill>
                  <a:prstClr val="black"/>
                </a:solidFill>
              </a:rPr>
              <a:pPr/>
              <a:t>30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516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5B7B-77BD-4D94-B902-65ADF9C3B90F}" type="slidenum">
              <a:rPr lang="pt-BR" smtClean="0">
                <a:solidFill>
                  <a:prstClr val="black"/>
                </a:solidFill>
              </a:rPr>
              <a:pPr/>
              <a:t>39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037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5B7B-77BD-4D94-B902-65ADF9C3B90F}" type="slidenum">
              <a:rPr lang="pt-BR" smtClean="0">
                <a:solidFill>
                  <a:prstClr val="black"/>
                </a:solidFill>
              </a:rPr>
              <a:pPr/>
              <a:t>40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306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5B7B-77BD-4D94-B902-65ADF9C3B90F}" type="slidenum">
              <a:rPr lang="pt-BR" smtClean="0">
                <a:solidFill>
                  <a:prstClr val="black"/>
                </a:solidFill>
              </a:rPr>
              <a:pPr/>
              <a:t>41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355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5B7B-77BD-4D94-B902-65ADF9C3B90F}" type="slidenum">
              <a:rPr lang="pt-BR" smtClean="0">
                <a:solidFill>
                  <a:prstClr val="black"/>
                </a:solidFill>
              </a:rPr>
              <a:pPr/>
              <a:t>42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341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B3C9610-39C9-4A9D-80BF-A6FE79218D22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323-62D8-443E-AE34-56C236610AD1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5F86-6E07-48A4-909A-B57871D28ABE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7AF49-CC81-403B-8837-A61DC17FF2DA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79BA7-F837-445A-BB03-AF98AC2BC290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093D-986D-448A-99FD-E2529460E745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2C2C-8BBB-4D0C-8A47-B3A691F1433D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112B602-A113-4055-86C6-8FEEB62EDBDD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9663CB-F814-4878-9B09-5227658C4E92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673F-926C-423E-95F5-19BF374EC618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7905A-4AFE-433B-83A2-948D8110BDDF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7F99A8B-B30B-4D2E-A39B-676CC8612C50}" type="datetime1">
              <a:rPr lang="pt-BR" smtClean="0"/>
              <a:pPr/>
              <a:t>22/08/2019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C1DC2E-C800-4874-971D-25C0B01570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51520" y="836712"/>
            <a:ext cx="8697144" cy="5616624"/>
          </a:xfrm>
          <a:ln>
            <a:noFill/>
          </a:ln>
        </p:spPr>
        <p:txBody>
          <a:bodyPr>
            <a:normAutofit fontScale="32500" lnSpcReduction="20000"/>
          </a:bodyPr>
          <a:lstStyle/>
          <a:p>
            <a:endParaRPr lang="pt-BR" dirty="0"/>
          </a:p>
          <a:p>
            <a:pPr marL="109728" indent="0" algn="ctr">
              <a:lnSpc>
                <a:spcPct val="170000"/>
              </a:lnSpc>
              <a:buNone/>
            </a:pPr>
            <a:r>
              <a:rPr lang="pt-BR" sz="123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CONAPREV</a:t>
            </a:r>
            <a:r>
              <a:rPr lang="pt-BR" sz="14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endParaRPr lang="pt-BR" sz="14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109728" indent="0" algn="ctr">
              <a:lnSpc>
                <a:spcPct val="170000"/>
              </a:lnSpc>
              <a:buNone/>
            </a:pPr>
            <a:endParaRPr lang="pt-BR" sz="16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09728" indent="0" algn="ctr">
              <a:lnSpc>
                <a:spcPct val="170000"/>
              </a:lnSpc>
              <a:buNone/>
            </a:pPr>
            <a:r>
              <a:rPr lang="pt-BR" sz="12800" b="1" dirty="0" smtClean="0">
                <a:ln w="0"/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pt-BR" sz="12800" b="1" dirty="0" smtClean="0">
                <a:ln w="0"/>
                <a:latin typeface="Calibri" panose="020F0502020204030204" pitchFamily="34" charset="0"/>
                <a:cs typeface="Arial" panose="020B0604020202020204" pitchFamily="34" charset="0"/>
              </a:rPr>
              <a:t>Os Tribunais de Contas e os RPPS</a:t>
            </a:r>
            <a:r>
              <a:rPr lang="pt-BR" sz="12800" b="1" dirty="0" smtClean="0">
                <a:ln w="0"/>
                <a:latin typeface="Calibri" panose="020F0502020204030204" pitchFamily="34" charset="0"/>
              </a:rPr>
              <a:t>”</a:t>
            </a:r>
            <a:endParaRPr lang="pt-BR" sz="12800" b="1" dirty="0">
              <a:ln w="0"/>
              <a:latin typeface="Calibri" panose="020F0502020204030204" pitchFamily="34" charset="0"/>
            </a:endParaRPr>
          </a:p>
          <a:p>
            <a:endParaRPr lang="pt-BR" sz="3200" dirty="0"/>
          </a:p>
          <a:p>
            <a:endParaRPr lang="pt-BR" sz="3200" dirty="0" smtClean="0"/>
          </a:p>
          <a:p>
            <a:endParaRPr lang="pt-BR" sz="3200" dirty="0"/>
          </a:p>
          <a:p>
            <a:endParaRPr lang="pt-BR" sz="3200" dirty="0" smtClean="0"/>
          </a:p>
          <a:p>
            <a:endParaRPr lang="pt-BR" sz="3200" dirty="0"/>
          </a:p>
          <a:p>
            <a:endParaRPr lang="pt-BR" sz="3200" dirty="0"/>
          </a:p>
          <a:p>
            <a:endParaRPr lang="pt-BR" sz="3200" dirty="0"/>
          </a:p>
          <a:p>
            <a:pPr marL="109728" indent="0" algn="ctr">
              <a:buNone/>
            </a:pPr>
            <a:r>
              <a:rPr lang="pt-BR" sz="7200" dirty="0">
                <a:latin typeface="Calibri" panose="020F0502020204030204" pitchFamily="34" charset="0"/>
              </a:rPr>
              <a:t>Domingos Augusto Taufner</a:t>
            </a:r>
          </a:p>
          <a:p>
            <a:pPr marL="109728" indent="0" algn="ctr">
              <a:buNone/>
            </a:pPr>
            <a:r>
              <a:rPr lang="pt-BR" sz="7200" dirty="0">
                <a:latin typeface="Calibri" panose="020F0502020204030204" pitchFamily="34" charset="0"/>
              </a:rPr>
              <a:t>Conselheiro do TCE-ES</a:t>
            </a:r>
          </a:p>
          <a:p>
            <a:pPr marL="109728" indent="0" algn="ctr">
              <a:buNone/>
            </a:pPr>
            <a:r>
              <a:rPr lang="pt-BR" sz="7200" dirty="0">
                <a:latin typeface="Calibri" panose="020F0502020204030204" pitchFamily="34" charset="0"/>
              </a:rPr>
              <a:t>Presidente do RPPS de </a:t>
            </a:r>
            <a:r>
              <a:rPr lang="pt-BR" sz="7200" dirty="0" err="1">
                <a:latin typeface="Calibri" panose="020F0502020204030204" pitchFamily="34" charset="0"/>
              </a:rPr>
              <a:t>Vitória-ES</a:t>
            </a:r>
            <a:r>
              <a:rPr lang="pt-BR" sz="7200" dirty="0">
                <a:latin typeface="Calibri" panose="020F0502020204030204" pitchFamily="34" charset="0"/>
              </a:rPr>
              <a:t> de 2005 a 2010</a:t>
            </a:r>
          </a:p>
        </p:txBody>
      </p:sp>
    </p:spTree>
    <p:extLst>
      <p:ext uri="{BB962C8B-B14F-4D97-AF65-F5344CB8AC3E}">
        <p14:creationId xmlns:p14="http://schemas.microsoft.com/office/powerpoint/2010/main" val="249920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96752"/>
            <a:ext cx="7200800" cy="5256584"/>
          </a:xfr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2008" y="116632"/>
            <a:ext cx="8964488" cy="1080120"/>
          </a:xfrm>
        </p:spPr>
        <p:txBody>
          <a:bodyPr>
            <a:normAutofit/>
          </a:bodyPr>
          <a:lstStyle/>
          <a:p>
            <a:pPr algn="ctr"/>
            <a: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Lucida Sans Unicode" panose="020B0602030504020204" pitchFamily="34" charset="0"/>
              </a:rPr>
              <a:t>Gestor de RPPS e suas obrigações</a:t>
            </a:r>
          </a:p>
        </p:txBody>
      </p:sp>
    </p:spTree>
    <p:extLst>
      <p:ext uri="{BB962C8B-B14F-4D97-AF65-F5344CB8AC3E}">
        <p14:creationId xmlns:p14="http://schemas.microsoft.com/office/powerpoint/2010/main" val="80223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5304"/>
            <a:ext cx="8229600" cy="4395944"/>
          </a:xfrm>
        </p:spPr>
        <p:txBody>
          <a:bodyPr>
            <a:noAutofit/>
          </a:bodyPr>
          <a:lstStyle/>
          <a:p>
            <a:pPr lvl="0"/>
            <a:endParaRPr lang="pt-BR" sz="28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pt-BR" sz="4000" dirty="0">
                <a:latin typeface="Calibri" panose="020F0502020204030204" pitchFamily="34" charset="0"/>
              </a:rPr>
              <a:t>O Tribunal de Contas</a:t>
            </a:r>
          </a:p>
          <a:p>
            <a:pPr lvl="0"/>
            <a:r>
              <a:rPr lang="pt-BR" sz="4000" dirty="0" smtClean="0">
                <a:latin typeface="Calibri" panose="020F0502020204030204" pitchFamily="34" charset="0"/>
              </a:rPr>
              <a:t>A gestão dos RPPS</a:t>
            </a:r>
          </a:p>
          <a:p>
            <a:r>
              <a:rPr lang="pt-BR" sz="4000" dirty="0">
                <a:latin typeface="Calibri" panose="020F0502020204030204" pitchFamily="34" charset="0"/>
              </a:rPr>
              <a:t>Histórico da fiscalização dos RPPS</a:t>
            </a:r>
          </a:p>
          <a:p>
            <a:r>
              <a:rPr lang="pt-BR" sz="4000" dirty="0" smtClean="0">
                <a:latin typeface="Calibri" panose="020F0502020204030204" pitchFamily="34" charset="0"/>
              </a:rPr>
              <a:t>O processo nos Tribunais de Contas. </a:t>
            </a:r>
          </a:p>
          <a:p>
            <a:r>
              <a:rPr lang="pt-BR" sz="40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Detalhando algumas irregularidades em RPPS</a:t>
            </a:r>
          </a:p>
          <a:p>
            <a:endParaRPr lang="pt-BR" sz="3200" dirty="0">
              <a:latin typeface="Arial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105766"/>
                </a:solidFill>
                <a:latin typeface="Calibri" panose="020F0502020204030204" pitchFamily="34" charset="0"/>
              </a:rPr>
              <a:t>SUMÁRIO</a:t>
            </a:r>
          </a:p>
        </p:txBody>
      </p:sp>
    </p:spTree>
    <p:extLst>
      <p:ext uri="{BB962C8B-B14F-4D97-AF65-F5344CB8AC3E}">
        <p14:creationId xmlns:p14="http://schemas.microsoft.com/office/powerpoint/2010/main" val="65441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18864" y="188640"/>
            <a:ext cx="8229600" cy="6336704"/>
          </a:xfrm>
        </p:spPr>
        <p:txBody>
          <a:bodyPr>
            <a:normAutofit fontScale="62500" lnSpcReduction="20000"/>
          </a:bodyPr>
          <a:lstStyle/>
          <a:p>
            <a:pPr marL="109728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400" dirty="0">
                <a:latin typeface="Calibri" pitchFamily="34" charset="0"/>
              </a:rPr>
              <a:t>A FISCALIZAÇÃO DOS TRIBUNAIS DE CONTAS NOS REGIMES PRÓPRIOS DE PREVIDÊNCIA SOCIAL: Orientações para os gestores</a:t>
            </a:r>
            <a:r>
              <a:rPr lang="pt-BR" sz="3400" dirty="0" smtClean="0">
                <a:latin typeface="Calibri" pitchFamily="34" charset="0"/>
              </a:rPr>
              <a:t>.</a:t>
            </a:r>
          </a:p>
          <a:p>
            <a:pPr marL="109728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400" b="1" dirty="0" smtClean="0">
                <a:latin typeface="Calibri" pitchFamily="34" charset="0"/>
              </a:rPr>
              <a:t>Artigo</a:t>
            </a:r>
            <a:r>
              <a:rPr lang="pt-BR" sz="3400" dirty="0" smtClean="0">
                <a:latin typeface="Calibri" pitchFamily="34" charset="0"/>
              </a:rPr>
              <a:t> de Domingos Taufner - </a:t>
            </a:r>
            <a:r>
              <a:rPr lang="pt-BR" sz="3400" b="1" dirty="0" err="1" smtClean="0">
                <a:latin typeface="Calibri" pitchFamily="34" charset="0"/>
              </a:rPr>
              <a:t>Abipem</a:t>
            </a:r>
            <a:r>
              <a:rPr lang="pt-BR" sz="3400" b="1" dirty="0" smtClean="0">
                <a:latin typeface="Calibri" pitchFamily="34" charset="0"/>
              </a:rPr>
              <a:t> RPPS nº 13 - 2019</a:t>
            </a:r>
          </a:p>
          <a:p>
            <a:pPr marL="109728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3400" dirty="0" smtClean="0">
              <a:latin typeface="Calibri" pitchFamily="34" charset="0"/>
            </a:endParaRPr>
          </a:p>
          <a:p>
            <a:pPr marL="109728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700" dirty="0" smtClean="0">
                <a:latin typeface="Calibri" pitchFamily="34" charset="0"/>
              </a:rPr>
              <a:t>1 </a:t>
            </a:r>
            <a:r>
              <a:rPr lang="pt-BR" sz="3700" dirty="0">
                <a:latin typeface="Calibri" pitchFamily="34" charset="0"/>
              </a:rPr>
              <a:t>Introdução</a:t>
            </a:r>
          </a:p>
          <a:p>
            <a:pPr marL="109728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700" dirty="0">
                <a:latin typeface="Calibri" pitchFamily="34" charset="0"/>
              </a:rPr>
              <a:t>2 O Tribunal de Contas</a:t>
            </a:r>
          </a:p>
          <a:p>
            <a:pPr marL="109728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700" dirty="0">
                <a:latin typeface="Calibri" pitchFamily="34" charset="0"/>
              </a:rPr>
              <a:t>3 Os Regimes Próprios de Previdência Social – RPPS </a:t>
            </a:r>
          </a:p>
          <a:p>
            <a:pPr marL="109728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700" dirty="0">
                <a:latin typeface="Calibri" pitchFamily="34" charset="0"/>
              </a:rPr>
              <a:t>4 Breve histórico da fiscalização dos RPPS pelos Tribunais de </a:t>
            </a:r>
            <a:r>
              <a:rPr lang="pt-BR" sz="3700" dirty="0" smtClean="0">
                <a:latin typeface="Calibri" pitchFamily="34" charset="0"/>
              </a:rPr>
              <a:t>Contas</a:t>
            </a:r>
            <a:endParaRPr lang="pt-BR" sz="3700" dirty="0">
              <a:latin typeface="Calibri" pitchFamily="34" charset="0"/>
            </a:endParaRPr>
          </a:p>
          <a:p>
            <a:pPr marL="109728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700" dirty="0">
                <a:latin typeface="Calibri" pitchFamily="34" charset="0"/>
              </a:rPr>
              <a:t>5 A fiscalização exercida pelos Tribunais de Contas</a:t>
            </a:r>
          </a:p>
          <a:p>
            <a:pPr marL="109728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700" dirty="0">
                <a:latin typeface="Calibri" pitchFamily="34" charset="0"/>
              </a:rPr>
              <a:t>6 Os cuidados que o gestor de RPPS deve ter. </a:t>
            </a:r>
          </a:p>
          <a:p>
            <a:pPr marL="109728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700" dirty="0">
                <a:latin typeface="Calibri" pitchFamily="34" charset="0"/>
              </a:rPr>
              <a:t>7 Processo nos Tribunais de Contas</a:t>
            </a:r>
          </a:p>
          <a:p>
            <a:pPr marL="109728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700" dirty="0">
                <a:latin typeface="Calibri" pitchFamily="34" charset="0"/>
              </a:rPr>
              <a:t>9 Considerações finais</a:t>
            </a:r>
          </a:p>
          <a:p>
            <a:pPr marL="109728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700" dirty="0" smtClean="0">
                <a:latin typeface="Calibri" pitchFamily="34" charset="0"/>
              </a:rPr>
              <a:t>		10 </a:t>
            </a:r>
            <a:r>
              <a:rPr lang="pt-BR" sz="3700" dirty="0">
                <a:latin typeface="Calibri" pitchFamily="34" charset="0"/>
              </a:rPr>
              <a:t>Referências</a:t>
            </a:r>
          </a:p>
          <a:p>
            <a:pPr marL="109728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t-BR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03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498781"/>
            <a:ext cx="8229600" cy="4594515"/>
          </a:xfrm>
        </p:spPr>
        <p:txBody>
          <a:bodyPr>
            <a:normAutofit/>
          </a:bodyPr>
          <a:lstStyle/>
          <a:p>
            <a:pPr marL="109728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t-BR" sz="24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  <a:p>
            <a:pPr marL="109728" indent="0" algn="ctr">
              <a:spcBef>
                <a:spcPts val="0"/>
              </a:spcBef>
              <a:buNone/>
            </a:pPr>
            <a:r>
              <a:rPr lang="pt-BR" sz="7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TRIBUNAL DE CONTAS</a:t>
            </a:r>
            <a:endParaRPr lang="pt-BR" sz="72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68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41784"/>
            <a:ext cx="8219256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800" cap="all" dirty="0">
                <a:solidFill>
                  <a:srgbClr val="105766"/>
                </a:solidFill>
                <a:latin typeface="Calibri" panose="020F0502020204030204" pitchFamily="34" charset="0"/>
              </a:rPr>
              <a:t>Tribunal de Contas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32656" y="1700808"/>
            <a:ext cx="7543800" cy="4319587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/>
              <a:t>Arts. 31, 70 a 75, 96 da CF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/>
              <a:t>Constituição Estadual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/>
              <a:t>Lei Orgânica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/>
              <a:t>Regimento Interno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/>
              <a:t>Outros atos normativos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/>
              <a:t>Precedentes, inclusive do TCU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/>
              <a:t>Jurisprudência (judicial)</a:t>
            </a:r>
          </a:p>
        </p:txBody>
      </p:sp>
    </p:spTree>
    <p:extLst>
      <p:ext uri="{BB962C8B-B14F-4D97-AF65-F5344CB8AC3E}">
        <p14:creationId xmlns:p14="http://schemas.microsoft.com/office/powerpoint/2010/main" val="128235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pt-BR" sz="4800" cap="all" dirty="0">
                <a:solidFill>
                  <a:srgbClr val="105766"/>
                </a:solidFill>
                <a:latin typeface="Calibri" panose="020F0502020204030204" pitchFamily="34" charset="0"/>
              </a:rPr>
              <a:t>Composição do TCE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3608" y="1916833"/>
            <a:ext cx="7543800" cy="3168352"/>
          </a:xfrm>
        </p:spPr>
        <p:txBody>
          <a:bodyPr/>
          <a:lstStyle/>
          <a:p>
            <a:pPr algn="just" eaLnBrk="1" hangingPunct="1">
              <a:buFontTx/>
              <a:buChar char="-"/>
              <a:defRPr/>
            </a:pPr>
            <a:r>
              <a:rPr lang="pt-BR" dirty="0">
                <a:latin typeface="+mj-lt"/>
              </a:rPr>
              <a:t>Composto por 7 conselheiros</a:t>
            </a:r>
          </a:p>
          <a:p>
            <a:pPr algn="just" eaLnBrk="1" hangingPunct="1">
              <a:buFontTx/>
              <a:buChar char="-"/>
              <a:defRPr/>
            </a:pPr>
            <a:r>
              <a:rPr lang="pt-BR" dirty="0">
                <a:latin typeface="+mj-lt"/>
              </a:rPr>
              <a:t>4 escolhidos pela Assembleia Legislativa</a:t>
            </a:r>
          </a:p>
          <a:p>
            <a:pPr algn="just" eaLnBrk="1" hangingPunct="1">
              <a:buFontTx/>
              <a:buChar char="-"/>
              <a:defRPr/>
            </a:pPr>
            <a:r>
              <a:rPr lang="pt-BR" dirty="0">
                <a:latin typeface="+mj-lt"/>
              </a:rPr>
              <a:t>3 escolhidos pelo Governador</a:t>
            </a:r>
          </a:p>
          <a:p>
            <a:pPr lvl="1" algn="just" eaLnBrk="1" hangingPunct="1">
              <a:buFontTx/>
              <a:buChar char="-"/>
              <a:defRPr/>
            </a:pPr>
            <a:r>
              <a:rPr lang="pt-BR" dirty="0">
                <a:latin typeface="+mj-lt"/>
              </a:rPr>
              <a:t>1 de livre escolha	</a:t>
            </a:r>
          </a:p>
          <a:p>
            <a:pPr lvl="1" algn="just" eaLnBrk="1" hangingPunct="1">
              <a:buFontTx/>
              <a:buChar char="-"/>
              <a:defRPr/>
            </a:pPr>
            <a:r>
              <a:rPr lang="pt-BR" dirty="0">
                <a:latin typeface="+mj-lt"/>
              </a:rPr>
              <a:t>1 dentre os Conselheiros Substitutos</a:t>
            </a:r>
          </a:p>
          <a:p>
            <a:pPr lvl="1" algn="just" eaLnBrk="1" hangingPunct="1">
              <a:buFontTx/>
              <a:buChar char="-"/>
              <a:defRPr/>
            </a:pPr>
            <a:r>
              <a:rPr lang="pt-BR" dirty="0">
                <a:latin typeface="+mj-lt"/>
              </a:rPr>
              <a:t>1 dentre os Procuradores de Contas</a:t>
            </a:r>
          </a:p>
        </p:txBody>
      </p:sp>
    </p:spTree>
    <p:extLst>
      <p:ext uri="{BB962C8B-B14F-4D97-AF65-F5344CB8AC3E}">
        <p14:creationId xmlns:p14="http://schemas.microsoft.com/office/powerpoint/2010/main" val="110083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485800"/>
            <a:ext cx="8363272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000" cap="all" dirty="0">
                <a:solidFill>
                  <a:srgbClr val="105766"/>
                </a:solidFill>
                <a:latin typeface="Calibri" panose="020F0502020204030204" pitchFamily="34" charset="0"/>
              </a:rPr>
              <a:t>Ministério Público Especial de Contas</a:t>
            </a:r>
            <a:endParaRPr lang="pt-BR" sz="3600" dirty="0">
              <a:solidFill>
                <a:srgbClr val="105766"/>
              </a:solidFill>
              <a:latin typeface="Calibri" panose="020F0502020204030204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44624" y="1772816"/>
            <a:ext cx="7543800" cy="4104456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/>
              <a:t>art. 130 da CF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/>
              <a:t>Ingresso por Concurso Público.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/>
              <a:t>Lei orgânica do TC, Regimento Interno e outras legislações específicas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/>
              <a:t>Defesa da Ordem Jurídica, atuando como Fiscal da Lei (emite parecer em todos os processos) ou como parte (possibilidade de interpor recursos).</a:t>
            </a:r>
          </a:p>
        </p:txBody>
      </p:sp>
    </p:spTree>
    <p:extLst>
      <p:ext uri="{BB962C8B-B14F-4D97-AF65-F5344CB8AC3E}">
        <p14:creationId xmlns:p14="http://schemas.microsoft.com/office/powerpoint/2010/main" val="288423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13792"/>
            <a:ext cx="82296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400" cap="all" dirty="0">
                <a:solidFill>
                  <a:srgbClr val="105766"/>
                </a:solidFill>
                <a:latin typeface="Calibri" panose="020F0502020204030204" pitchFamily="34" charset="0"/>
              </a:rPr>
              <a:t>Ministério Público Especial de Contas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7584" y="1916559"/>
            <a:ext cx="7543800" cy="3816697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None/>
              <a:defRPr/>
            </a:pPr>
            <a:r>
              <a:rPr lang="pt-BR" dirty="0">
                <a:latin typeface="Calibri" panose="020F0502020204030204" pitchFamily="34" charset="0"/>
              </a:rPr>
              <a:t>- </a:t>
            </a:r>
            <a:r>
              <a:rPr lang="pt-BR" dirty="0">
                <a:latin typeface="+mj-lt"/>
              </a:rPr>
              <a:t>Coordenado por um Procurador Geral escolhido pelo Governador por um mandato de dois anos (em regra)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>
                <a:latin typeface="+mj-lt"/>
              </a:rPr>
              <a:t>Procuradores Especiais de Contas atuam com independência funcional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>
                <a:latin typeface="+mj-lt"/>
              </a:rPr>
              <a:t>Não há autonomia administrativa e financeira, havendo uma dependência em relação ao TCE.</a:t>
            </a:r>
          </a:p>
        </p:txBody>
      </p:sp>
    </p:spTree>
    <p:extLst>
      <p:ext uri="{BB962C8B-B14F-4D97-AF65-F5344CB8AC3E}">
        <p14:creationId xmlns:p14="http://schemas.microsoft.com/office/powerpoint/2010/main" val="243899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13792"/>
            <a:ext cx="82296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800" cap="all" dirty="0">
                <a:solidFill>
                  <a:srgbClr val="105766"/>
                </a:solidFill>
                <a:latin typeface="Calibri" panose="020F0502020204030204" pitchFamily="34" charset="0"/>
              </a:rPr>
              <a:t>ORGANIZAÇÃO DOS TC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7584" y="1628800"/>
            <a:ext cx="7543800" cy="381669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>
                <a:latin typeface="Calibri" panose="020F0502020204030204" pitchFamily="34" charset="0"/>
              </a:rPr>
              <a:t>Área Técnica – auditores de Controle Externo (ou cargo similar)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>
                <a:latin typeface="Calibri" panose="020F0502020204030204" pitchFamily="34" charset="0"/>
              </a:rPr>
              <a:t>Área Administrativa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>
                <a:latin typeface="Calibri" panose="020F0502020204030204" pitchFamily="34" charset="0"/>
              </a:rPr>
              <a:t>Secretaria Geral das Sessões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>
                <a:latin typeface="Calibri" panose="020F0502020204030204" pitchFamily="34" charset="0"/>
              </a:rPr>
              <a:t>Escola de Contas Públicas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>
                <a:latin typeface="Calibri" panose="020F0502020204030204" pitchFamily="34" charset="0"/>
              </a:rPr>
              <a:t>Corregedoria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>
                <a:latin typeface="Calibri" panose="020F0502020204030204" pitchFamily="34" charset="0"/>
              </a:rPr>
              <a:t>Ouvidoria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FontTx/>
              <a:buChar char="-"/>
              <a:defRPr/>
            </a:pPr>
            <a:r>
              <a:rPr lang="pt-BR" dirty="0">
                <a:latin typeface="Calibri" panose="020F0502020204030204" pitchFamily="34" charset="0"/>
              </a:rPr>
              <a:t>Gabinetes dos Conselheiros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147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44624"/>
            <a:ext cx="8928992" cy="1930226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Competência do Tribunal de Contas (art. 71 da CF)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8600" y="2133749"/>
            <a:ext cx="7903840" cy="3239467"/>
          </a:xfrm>
        </p:spPr>
        <p:txBody>
          <a:bodyPr>
            <a:normAutofit lnSpcReduction="10000"/>
          </a:bodyPr>
          <a:lstStyle/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800" dirty="0">
                <a:latin typeface="Calibri" pitchFamily="34" charset="0"/>
              </a:rPr>
              <a:t>I – Emitir Parecer prévio das contas do Chefe do Poder Executivo</a:t>
            </a:r>
          </a:p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800" dirty="0">
                <a:latin typeface="Calibri" pitchFamily="34" charset="0"/>
              </a:rPr>
              <a:t>II – Julgar contas de administradores e demais responsáveis por dinheiros bens e valores públicos, inclusive da administração indireta, bem como qualquer pessoa que der causa a prejuízo ao erário.</a:t>
            </a:r>
          </a:p>
          <a:p>
            <a:pPr marL="109728" indent="0" eaLnBrk="1" hangingPunct="1">
              <a:buNone/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593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2656"/>
            <a:ext cx="82296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Competência do Tribunal de Contas (art. 71 da CF)</a:t>
            </a:r>
            <a:endParaRPr lang="pt-BR" sz="4000" dirty="0">
              <a:solidFill>
                <a:srgbClr val="105766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576" y="1772816"/>
            <a:ext cx="7543800" cy="4032448"/>
          </a:xfrm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dirty="0">
                <a:latin typeface="Calibri" pitchFamily="34" charset="0"/>
              </a:rPr>
              <a:t>III - apreciar, para fins de registro, a legalidade dos atos de admissão de pessoal, a qualquer título, na administração direta e indireta, incluídas as fundações instituídas e mantidas pelo Poder Público, excetuadas as nomeações para cargo de provimento em comissão, bem como a das concessões de aposentadorias, reformas e pensões, ressalvadas as melhorias posteriores que não alterem o fundamento legal do ato concessório;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pt-BR" sz="2800" dirty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65879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pt-BR" sz="4800" cap="all" dirty="0">
                <a:solidFill>
                  <a:srgbClr val="105766"/>
                </a:solidFill>
                <a:latin typeface="Calibri" panose="020F0502020204030204" pitchFamily="34" charset="0"/>
              </a:rPr>
              <a:t>Efeitos das decisões do TC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96752"/>
            <a:ext cx="8316342" cy="5328592"/>
          </a:xfrm>
        </p:spPr>
        <p:txBody>
          <a:bodyPr>
            <a:normAutofit fontScale="92500" lnSpcReduction="20000"/>
          </a:bodyPr>
          <a:lstStyle/>
          <a:p>
            <a:pPr algn="just" eaLnBrk="1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500" dirty="0"/>
              <a:t>Débito ou multa: eficácia de título executivo extrajudicial (art. 71 § 3º).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500" u="sng" dirty="0"/>
              <a:t>Multa</a:t>
            </a:r>
            <a:r>
              <a:rPr lang="pt-BR" sz="2500" dirty="0"/>
              <a:t> é executada pelo ente público  ao qual o TC esteja vinculado.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500" u="sng" dirty="0"/>
              <a:t>Ressarcimento</a:t>
            </a:r>
            <a:r>
              <a:rPr lang="pt-BR" sz="2500" dirty="0"/>
              <a:t> ao erário deve ser executado pelo ente que foi lesado.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500" u="sng" dirty="0"/>
              <a:t>Inelegibilidade</a:t>
            </a:r>
            <a:r>
              <a:rPr lang="pt-BR" sz="2500" dirty="0"/>
              <a:t> para atos dolosos de improbidade administrativa.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500" u="sng" dirty="0"/>
              <a:t>Inabilitação</a:t>
            </a:r>
            <a:r>
              <a:rPr lang="pt-BR" sz="2500" dirty="0"/>
              <a:t> para exercício de cargo em comissão ou função de confiança por até cinco anos</a:t>
            </a:r>
            <a:r>
              <a:rPr lang="pt-BR" sz="2500" dirty="0" smtClean="0"/>
              <a:t>.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500" dirty="0" smtClean="0"/>
              <a:t>OBS: Tribunais de Contas podem emitir medidas cautelares</a:t>
            </a:r>
            <a:endParaRPr lang="pt-BR" sz="2500" dirty="0"/>
          </a:p>
          <a:p>
            <a:pPr algn="just" eaLnBrk="1" hangingPunct="1">
              <a:buFontTx/>
              <a:buChar char="-"/>
              <a:defRPr/>
            </a:pPr>
            <a:endParaRPr lang="pt-BR" dirty="0"/>
          </a:p>
          <a:p>
            <a:pPr algn="just" eaLnBrk="1" hangingPunct="1">
              <a:buFontTx/>
              <a:buChar char="-"/>
              <a:defRPr/>
            </a:pPr>
            <a:endParaRPr lang="pt-BR" sz="2400" dirty="0"/>
          </a:p>
          <a:p>
            <a:pPr algn="just" eaLnBrk="1" hangingPunct="1">
              <a:buFontTx/>
              <a:buChar char="-"/>
              <a:defRPr/>
            </a:pPr>
            <a:endParaRPr lang="pt-BR" sz="2400" dirty="0"/>
          </a:p>
          <a:p>
            <a:pPr algn="just" eaLnBrk="1" hangingPunct="1">
              <a:buFontTx/>
              <a:buChar char="-"/>
              <a:defRPr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85634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1784"/>
            <a:ext cx="8229600" cy="2007096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MOMENTOS DE APURAÇÃO PELOS TRIBUNAIS DE CONTAS DE IRREGULARIDADES NOS RPPS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0713" y="2924944"/>
            <a:ext cx="8066087" cy="2736304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pt-BR" sz="4000" dirty="0">
                <a:latin typeface="Calibri" pitchFamily="34" charset="0"/>
              </a:rPr>
              <a:t>NO REGISTRO DE ATOS DE PESSOAL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pt-BR" sz="4000" dirty="0">
                <a:latin typeface="Calibri" pitchFamily="34" charset="0"/>
              </a:rPr>
              <a:t>NAS AUDITORIAS EM GERAL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pt-BR" sz="4000" dirty="0">
                <a:latin typeface="Calibri" pitchFamily="34" charset="0"/>
              </a:rPr>
              <a:t>NAS AUDITORIAS PREVIDENCIÁRIAS</a:t>
            </a:r>
          </a:p>
        </p:txBody>
      </p:sp>
    </p:spTree>
    <p:extLst>
      <p:ext uri="{BB962C8B-B14F-4D97-AF65-F5344CB8AC3E}">
        <p14:creationId xmlns:p14="http://schemas.microsoft.com/office/powerpoint/2010/main" val="87832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94515"/>
          </a:xfrm>
        </p:spPr>
        <p:txBody>
          <a:bodyPr>
            <a:normAutofit/>
          </a:bodyPr>
          <a:lstStyle/>
          <a:p>
            <a:pPr marL="109728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t-BR" sz="24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  <a:p>
            <a:pPr marL="109728" indent="0" algn="ctr">
              <a:spcBef>
                <a:spcPts val="0"/>
              </a:spcBef>
              <a:buNone/>
            </a:pPr>
            <a:endParaRPr lang="pt-BR" sz="7200" b="1" dirty="0" smtClean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  <a:p>
            <a:pPr marL="109728" indent="0" algn="ctr">
              <a:spcBef>
                <a:spcPts val="0"/>
              </a:spcBef>
              <a:buNone/>
            </a:pPr>
            <a:r>
              <a:rPr lang="pt-BR" sz="72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A GESTÃO DO RPPS</a:t>
            </a:r>
            <a:endParaRPr lang="pt-BR" sz="72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91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Tem regras gerais, mas existem normas específicas em cada Estado e em cada Município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Pode ser feita por um órgão da administração direta ou por autarquia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Tem obrigações e responsabilidades amplas (redação legislativa, benefícios, investimentos, orçamento, arrecadação, contabilização etc.)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Em regra possuem pouca estrutura administrativa (há dificuldade de cumprir algumas exigências legais)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Está mais sujeita a pressões (legitimas e ilegítimas), devido a proximidade com as pessoas e o poder local.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latin typeface="Calibri" panose="020F0502020204030204" pitchFamily="34" charset="0"/>
              </a:rPr>
              <a:t>A gestão do RPPS</a:t>
            </a:r>
          </a:p>
        </p:txBody>
      </p:sp>
    </p:spTree>
    <p:extLst>
      <p:ext uri="{BB962C8B-B14F-4D97-AF65-F5344CB8AC3E}">
        <p14:creationId xmlns:p14="http://schemas.microsoft.com/office/powerpoint/2010/main" val="111346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800" dirty="0">
                <a:latin typeface="Arial" charset="0"/>
              </a:rPr>
              <a:t>Benefícios previdenciários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800" dirty="0">
                <a:latin typeface="Arial" charset="0"/>
              </a:rPr>
              <a:t>Servidor Público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800" dirty="0">
                <a:latin typeface="Arial" charset="0"/>
              </a:rPr>
              <a:t>Investimentos Financeiros (CPA-10)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800" dirty="0">
                <a:latin typeface="Arial" charset="0"/>
              </a:rPr>
              <a:t>Gestão Pública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800" dirty="0">
                <a:latin typeface="Arial" charset="0"/>
              </a:rPr>
              <a:t>Contabilidade Previdenciária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800" dirty="0">
                <a:latin typeface="Arial" charset="0"/>
              </a:rPr>
              <a:t>Cálculo Atuarial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800" dirty="0">
                <a:latin typeface="Arial" charset="0"/>
              </a:rPr>
              <a:t>OBS: observar requisitos da lei local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59234"/>
            <a:ext cx="8712968" cy="1441574"/>
          </a:xfrm>
        </p:spPr>
        <p:txBody>
          <a:bodyPr>
            <a:noAutofit/>
          </a:bodyPr>
          <a:lstStyle/>
          <a:p>
            <a:pPr algn="ctr"/>
            <a:r>
              <a:rPr lang="pt-BR" sz="4000" cap="all" dirty="0">
                <a:solidFill>
                  <a:srgbClr val="105766"/>
                </a:solidFill>
                <a:latin typeface="Calibri" panose="020F0502020204030204" pitchFamily="34" charset="0"/>
              </a:rPr>
              <a:t>Conhecimentos Necessários para o Gestor (</a:t>
            </a:r>
            <a:r>
              <a:rPr lang="pt-BR" sz="4000" dirty="0">
                <a:solidFill>
                  <a:srgbClr val="105766"/>
                </a:solidFill>
                <a:latin typeface="Calibri" panose="020F0502020204030204" pitchFamily="34" charset="0"/>
              </a:rPr>
              <a:t>também para o Conselheiro)</a:t>
            </a:r>
          </a:p>
        </p:txBody>
      </p:sp>
    </p:spTree>
    <p:extLst>
      <p:ext uri="{BB962C8B-B14F-4D97-AF65-F5344CB8AC3E}">
        <p14:creationId xmlns:p14="http://schemas.microsoft.com/office/powerpoint/2010/main" val="165389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23528" y="742393"/>
            <a:ext cx="8229600" cy="6093296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spcBef>
                <a:spcPts val="0"/>
              </a:spcBef>
              <a:buSzPct val="90000"/>
              <a:buFont typeface="Wingdings" pitchFamily="2" charset="2"/>
              <a:buChar char="Ø"/>
            </a:pPr>
            <a:endParaRPr lang="pt-BR" sz="2400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000"/>
              </a:spcAft>
              <a:buSzPct val="90000"/>
              <a:buNone/>
            </a:pPr>
            <a:endParaRPr lang="pt-BR" sz="2400" dirty="0">
              <a:latin typeface="Calibri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000"/>
              </a:spcAft>
              <a:buSzPct val="90000"/>
              <a:buNone/>
            </a:pP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Conhecer e cumprir as diversas regras dos RPPS</a:t>
            </a:r>
          </a:p>
          <a:p>
            <a:pPr marL="0" indent="0" algn="just">
              <a:spcBef>
                <a:spcPts val="0"/>
              </a:spcBef>
              <a:spcAft>
                <a:spcPts val="1000"/>
              </a:spcAft>
              <a:buSzPct val="90000"/>
              <a:buNone/>
            </a:pPr>
            <a:endPara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000"/>
              </a:spcAft>
              <a:buSzPct val="90000"/>
              <a:buNone/>
            </a:pP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Conhecer os diversos procedimentos dos Tribunais de Contas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45713" y="188640"/>
            <a:ext cx="8229600" cy="1368152"/>
          </a:xfrm>
        </p:spPr>
        <p:txBody>
          <a:bodyPr>
            <a:norm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itchFamily="34" charset="0"/>
              </a:rPr>
              <a:t>O GESTOR DE RPPS DEVE </a:t>
            </a:r>
          </a:p>
        </p:txBody>
      </p:sp>
      <p:sp>
        <p:nvSpPr>
          <p:cNvPr id="4" name="Retângulo 3"/>
          <p:cNvSpPr/>
          <p:nvPr/>
        </p:nvSpPr>
        <p:spPr>
          <a:xfrm>
            <a:off x="323528" y="1650504"/>
            <a:ext cx="8568952" cy="14184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23528" y="3594720"/>
            <a:ext cx="8568952" cy="14184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90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244" y="188640"/>
            <a:ext cx="4555004" cy="652534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50800" dir="5400000" sx="99000" sy="99000" algn="ctr" rotWithShape="0">
              <a:srgbClr val="000000">
                <a:alpha val="9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138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507288" cy="4680520"/>
          </a:xfrm>
        </p:spPr>
        <p:txBody>
          <a:bodyPr anchor="ctr">
            <a:normAutofit fontScale="55000" lnSpcReduction="20000"/>
          </a:bodyPr>
          <a:lstStyle/>
          <a:p>
            <a:pPr marL="109728" lv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3600" dirty="0">
                <a:latin typeface="Calibri" panose="020F0502020204030204" pitchFamily="34" charset="0"/>
              </a:rPr>
              <a:t>1-	REGIMES PRÓPRIOS DE PREVIDÊNCIA SOCIAL (</a:t>
            </a:r>
            <a:r>
              <a:rPr lang="pt-BR" sz="3600" dirty="0" err="1">
                <a:latin typeface="Calibri" panose="020F0502020204030204" pitchFamily="34" charset="0"/>
              </a:rPr>
              <a:t>RPPSs</a:t>
            </a:r>
            <a:r>
              <a:rPr lang="pt-BR" sz="3600" dirty="0">
                <a:latin typeface="Calibri" panose="020F0502020204030204" pitchFamily="34" charset="0"/>
              </a:rPr>
              <a:t>): Conceito, Evolução e Estrutura Constitucional</a:t>
            </a:r>
          </a:p>
          <a:p>
            <a:pPr marL="109728" lv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3600" dirty="0">
                <a:latin typeface="Calibri" panose="020F0502020204030204" pitchFamily="34" charset="0"/>
              </a:rPr>
              <a:t>2-	BENEFÍCIOS PREVIDENCIÁRIOS</a:t>
            </a:r>
          </a:p>
          <a:p>
            <a:pPr marL="109728" lv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3600" dirty="0">
                <a:latin typeface="Calibri" panose="020F0502020204030204" pitchFamily="34" charset="0"/>
              </a:rPr>
              <a:t>3-	ATUÁRIA, SUAS ORIGENS E CAMINHOS</a:t>
            </a:r>
          </a:p>
          <a:p>
            <a:pPr marL="109728" lv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3600" dirty="0">
                <a:latin typeface="Calibri" panose="020F0502020204030204" pitchFamily="34" charset="0"/>
              </a:rPr>
              <a:t>4-	FINANCIAMENTO DOS REGIMES PRÓPRIOS</a:t>
            </a:r>
          </a:p>
          <a:p>
            <a:pPr marL="109728" lv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3600" dirty="0">
                <a:latin typeface="Calibri" panose="020F0502020204030204" pitchFamily="34" charset="0"/>
              </a:rPr>
              <a:t>5-	A CONTABILIDADE PÚBLICA E A GESTÃO ATIVA DO REGIME PRÓPRIO DE PREVIDÊNCIA SOCIAL</a:t>
            </a:r>
          </a:p>
          <a:p>
            <a:pPr marL="109728" lv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3600" dirty="0">
                <a:latin typeface="Calibri" panose="020F0502020204030204" pitchFamily="34" charset="0"/>
              </a:rPr>
              <a:t>6-	GESTÃO DE INVESTIMENTOS E SEUS REFLEXOS ATUARIAIS E CONTÁBEIS</a:t>
            </a:r>
          </a:p>
          <a:p>
            <a:pPr marL="109728" lv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3600" dirty="0">
                <a:latin typeface="Calibri" panose="020F0502020204030204" pitchFamily="34" charset="0"/>
              </a:rPr>
              <a:t>7-	GESTÃO DO REGIME PRÓPRIO DE PREVIDÊNCIA SOCIAL</a:t>
            </a:r>
          </a:p>
          <a:p>
            <a:pPr marL="109728" lv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3600" dirty="0">
                <a:latin typeface="Calibri" panose="020F0502020204030204" pitchFamily="34" charset="0"/>
              </a:rPr>
              <a:t>8-	COMPENSAÇÃO PREVIDENCIÁRIA</a:t>
            </a:r>
          </a:p>
          <a:p>
            <a:pPr marL="109728" lv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3600" dirty="0">
                <a:latin typeface="Calibri" panose="020F0502020204030204" pitchFamily="34" charset="0"/>
              </a:rPr>
              <a:t>9-	GOVERNANÇA PREVIDENCIÁRIA</a:t>
            </a:r>
          </a:p>
          <a:p>
            <a:pPr marL="109728" indent="0"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07288" cy="1008112"/>
          </a:xfrm>
        </p:spPr>
        <p:txBody>
          <a:bodyPr>
            <a:noAutofit/>
          </a:bodyPr>
          <a:lstStyle/>
          <a:p>
            <a:pPr algn="ctr"/>
            <a:r>
              <a:rPr lang="pt-BR" sz="4000" dirty="0" smtClean="0">
                <a:solidFill>
                  <a:srgbClr val="105766"/>
                </a:solidFill>
                <a:latin typeface="Calibri" panose="020F0502020204030204" pitchFamily="34" charset="0"/>
              </a:rPr>
              <a:t> “</a:t>
            </a:r>
            <a:r>
              <a:rPr lang="pt-BR" sz="4000" dirty="0">
                <a:solidFill>
                  <a:srgbClr val="105766"/>
                </a:solidFill>
                <a:latin typeface="Calibri" panose="020F0502020204030204" pitchFamily="34" charset="0"/>
              </a:rPr>
              <a:t>GESTÃO PREVIDENCIÁRIA</a:t>
            </a:r>
            <a:r>
              <a:rPr lang="pt-BR" sz="4000" dirty="0" smtClean="0">
                <a:solidFill>
                  <a:srgbClr val="105766"/>
                </a:solidFill>
                <a:latin typeface="Calibri" panose="020F0502020204030204" pitchFamily="34" charset="0"/>
              </a:rPr>
              <a:t>” - Sumário</a:t>
            </a:r>
            <a:endParaRPr lang="pt-BR" sz="4000" dirty="0">
              <a:solidFill>
                <a:srgbClr val="10576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13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17935"/>
            <a:ext cx="4514000" cy="64514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909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85750" y="116632"/>
            <a:ext cx="8713788" cy="936625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itchFamily="34" charset="0"/>
              </a:rPr>
              <a:t>Base jurídica do RPPS</a:t>
            </a:r>
          </a:p>
        </p:txBody>
      </p:sp>
      <p:sp>
        <p:nvSpPr>
          <p:cNvPr id="5" name="Subtítulo 4"/>
          <p:cNvSpPr>
            <a:spLocks noGrp="1"/>
          </p:cNvSpPr>
          <p:nvPr>
            <p:ph idx="1"/>
          </p:nvPr>
        </p:nvSpPr>
        <p:spPr>
          <a:xfrm>
            <a:off x="357981" y="5519738"/>
            <a:ext cx="8569325" cy="823913"/>
          </a:xfrm>
        </p:spPr>
        <p:txBody>
          <a:bodyPr rtlCol="0">
            <a:noAutofit/>
          </a:bodyPr>
          <a:lstStyle/>
          <a:p>
            <a:pPr marL="0" lvl="8" indent="0" algn="just">
              <a:lnSpc>
                <a:spcPct val="15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pt-BR" sz="1200" dirty="0">
                <a:latin typeface="Arial" pitchFamily="34" charset="0"/>
                <a:cs typeface="Arial" pitchFamily="34" charset="0"/>
              </a:rPr>
              <a:t>OBS: 1) Observar a Lei Orgânica do respectivo Tribunal de Contas, bem como suas Resoluções e outros atos normativos.</a:t>
            </a:r>
          </a:p>
          <a:p>
            <a:pPr marL="0" lvl="8" indent="0" algn="just">
              <a:lnSpc>
                <a:spcPct val="15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pt-BR" sz="1200" dirty="0">
                <a:latin typeface="Arial" pitchFamily="34" charset="0"/>
                <a:cs typeface="Arial" pitchFamily="34" charset="0"/>
              </a:rPr>
              <a:t>           2) Uso subsidiário das regras do RGPS (Art. 40 §12º da CF), bem como art. 201 da  CF e Leis 8213/91 e 8.212/91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44576"/>
            <a:ext cx="6024563" cy="447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42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400" dirty="0">
                <a:latin typeface="Calibri" panose="020F0502020204030204" pitchFamily="34" charset="0"/>
              </a:rPr>
              <a:t>Na concessão de benefícios deverão ser respeitados o art. 40 da CF e outros instrumentos normativos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400" dirty="0">
                <a:latin typeface="Calibri" panose="020F0502020204030204" pitchFamily="34" charset="0"/>
              </a:rPr>
              <a:t>Os investimentos financeiros devem ser feitos de maneira independente da administração municipal, seguindo as normas da Resolução 3.922/2010 (com alterações posteriores) do CMN.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400" dirty="0">
                <a:latin typeface="Calibri" panose="020F0502020204030204" pitchFamily="34" charset="0"/>
              </a:rPr>
              <a:t>A despesas administrativas do RPPS deverão ser de no máximo 2% da folha de pagamentos dos servidores efetivos no ano anterior ou outro índice menor definido em lei municipal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pt-BR" sz="2400" dirty="0">
              <a:latin typeface="Arial" charset="0"/>
            </a:endParaRPr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latin typeface="Calibri" panose="020F0502020204030204" pitchFamily="34" charset="0"/>
              </a:rPr>
              <a:t>Algumas obrigações dos RPPS</a:t>
            </a:r>
          </a:p>
        </p:txBody>
      </p:sp>
    </p:spTree>
    <p:extLst>
      <p:ext uri="{BB962C8B-B14F-4D97-AF65-F5344CB8AC3E}">
        <p14:creationId xmlns:p14="http://schemas.microsoft.com/office/powerpoint/2010/main" val="24456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23317"/>
            <a:ext cx="8229600" cy="452596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800" dirty="0">
                <a:latin typeface="Calibri" panose="020F0502020204030204" pitchFamily="34" charset="0"/>
              </a:rPr>
              <a:t>As admissões, aposentadorias, pensões e reformas devem ser enviadas ao Tribunal de Contas para registro, nos termos do art. 71, III da CF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800" dirty="0">
                <a:latin typeface="Calibri" panose="020F0502020204030204" pitchFamily="34" charset="0"/>
              </a:rPr>
              <a:t>Várias informações (demonstrativos) devem ser prestadas periodicamente ao MTPS e TC, sem </a:t>
            </a:r>
            <a:r>
              <a:rPr lang="pt-BR" sz="2800" dirty="0" err="1">
                <a:latin typeface="Calibri" panose="020F0502020204030204" pitchFamily="34" charset="0"/>
              </a:rPr>
              <a:t>prejuizo</a:t>
            </a:r>
            <a:r>
              <a:rPr lang="pt-BR" sz="2800" dirty="0">
                <a:latin typeface="Calibri" panose="020F0502020204030204" pitchFamily="34" charset="0"/>
              </a:rPr>
              <a:t> de outros órgãos de controle.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800" dirty="0">
                <a:latin typeface="Calibri" panose="020F0502020204030204" pitchFamily="34" charset="0"/>
              </a:rPr>
              <a:t>Vários pagamentos devem ser feitos (contribuição patronal para o RGPS, repasse à administração direta do IRRF, dentre outros)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pt-BR" sz="2400" dirty="0">
              <a:latin typeface="Arial" charset="0"/>
            </a:endParaRPr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latin typeface="Calibri" panose="020F0502020204030204" pitchFamily="34" charset="0"/>
              </a:rPr>
              <a:t>Algumas obrigações dos RPPS</a:t>
            </a:r>
          </a:p>
        </p:txBody>
      </p:sp>
    </p:spTree>
    <p:extLst>
      <p:ext uri="{BB962C8B-B14F-4D97-AF65-F5344CB8AC3E}">
        <p14:creationId xmlns:p14="http://schemas.microsoft.com/office/powerpoint/2010/main" val="111611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62880" y="1481329"/>
            <a:ext cx="8229600" cy="4107912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pt-BR" dirty="0">
                <a:latin typeface="Calibri" panose="020F0502020204030204" pitchFamily="34" charset="0"/>
              </a:rPr>
              <a:t>Lei de improbidade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pt-BR" dirty="0">
                <a:latin typeface="Calibri" panose="020F0502020204030204" pitchFamily="34" charset="0"/>
              </a:rPr>
              <a:t>Código Penal 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pt-BR" dirty="0">
                <a:latin typeface="Calibri" panose="020F0502020204030204" pitchFamily="34" charset="0"/>
              </a:rPr>
              <a:t>Lei de Responsabilidade Fiscal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pt-BR" dirty="0">
                <a:latin typeface="Calibri" panose="020F0502020204030204" pitchFamily="34" charset="0"/>
              </a:rPr>
              <a:t>Lei que regulamenta o PAD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pt-BR" dirty="0">
                <a:latin typeface="Calibri" panose="020F0502020204030204" pitchFamily="34" charset="0"/>
              </a:rPr>
              <a:t>Lei 9.717/98 (</a:t>
            </a:r>
            <a:r>
              <a:rPr lang="pt-BR" dirty="0" err="1">
                <a:latin typeface="Calibri" panose="020F0502020204030204" pitchFamily="34" charset="0"/>
              </a:rPr>
              <a:t>arts</a:t>
            </a:r>
            <a:r>
              <a:rPr lang="pt-BR" dirty="0">
                <a:latin typeface="Calibri" panose="020F0502020204030204" pitchFamily="34" charset="0"/>
              </a:rPr>
              <a:t>. 7º a 9º)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pt-BR" dirty="0">
                <a:latin typeface="Calibri" panose="020F0502020204030204" pitchFamily="34" charset="0"/>
              </a:rPr>
              <a:t>LC 109/2001 (</a:t>
            </a:r>
            <a:r>
              <a:rPr lang="pt-BR" dirty="0" err="1">
                <a:latin typeface="Calibri" panose="020F0502020204030204" pitchFamily="34" charset="0"/>
              </a:rPr>
              <a:t>arts</a:t>
            </a:r>
            <a:r>
              <a:rPr lang="pt-BR" dirty="0">
                <a:latin typeface="Calibri" panose="020F0502020204030204" pitchFamily="34" charset="0"/>
              </a:rPr>
              <a:t>. 63 a 67)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pt-BR" dirty="0">
                <a:latin typeface="Calibri" panose="020F0502020204030204" pitchFamily="34" charset="0"/>
              </a:rPr>
              <a:t>Regulamentos </a:t>
            </a:r>
            <a:r>
              <a:rPr lang="pt-BR" dirty="0" smtClean="0">
                <a:latin typeface="Calibri" panose="020F0502020204030204" pitchFamily="34" charset="0"/>
              </a:rPr>
              <a:t>da Secretaria de Previdência do Governo Federal.</a:t>
            </a:r>
            <a:endParaRPr lang="pt-BR" dirty="0">
              <a:latin typeface="Calibri" panose="020F050202020403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latin typeface="Calibri" panose="020F0502020204030204" pitchFamily="34" charset="0"/>
              </a:rPr>
              <a:t>Legislação Punitiva</a:t>
            </a:r>
          </a:p>
        </p:txBody>
      </p:sp>
    </p:spTree>
    <p:extLst>
      <p:ext uri="{BB962C8B-B14F-4D97-AF65-F5344CB8AC3E}">
        <p14:creationId xmlns:p14="http://schemas.microsoft.com/office/powerpoint/2010/main" val="157734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752528"/>
          </a:xfrm>
        </p:spPr>
        <p:txBody>
          <a:bodyPr anchor="ctr">
            <a:normAutofit fontScale="92500" lnSpcReduction="20000"/>
          </a:bodyPr>
          <a:lstStyle/>
          <a:p>
            <a:pPr algn="just"/>
            <a:r>
              <a:rPr lang="pt-BR" dirty="0">
                <a:latin typeface="Calibri" panose="020F0502020204030204" pitchFamily="34" charset="0"/>
              </a:rPr>
              <a:t>Tem um caráter mais pessoal</a:t>
            </a:r>
          </a:p>
          <a:p>
            <a:pPr algn="just"/>
            <a:r>
              <a:rPr lang="pt-BR" dirty="0">
                <a:latin typeface="Calibri" panose="020F0502020204030204" pitchFamily="34" charset="0"/>
              </a:rPr>
              <a:t>Não atinge somente o gestor maior, as também diretores, membros de CPL, Contadores, Assessores Jurídicos, Conselheiros etc.</a:t>
            </a:r>
          </a:p>
          <a:p>
            <a:pPr algn="just"/>
            <a:r>
              <a:rPr lang="pt-BR" dirty="0">
                <a:latin typeface="Calibri" panose="020F0502020204030204" pitchFamily="34" charset="0"/>
              </a:rPr>
              <a:t>Há diversas penalidades:</a:t>
            </a:r>
          </a:p>
          <a:p>
            <a:pPr lvl="1" algn="just"/>
            <a:r>
              <a:rPr lang="pt-BR" dirty="0">
                <a:latin typeface="Calibri" panose="020F0502020204030204" pitchFamily="34" charset="0"/>
              </a:rPr>
              <a:t>- prisão</a:t>
            </a:r>
          </a:p>
          <a:p>
            <a:pPr lvl="1" algn="just"/>
            <a:r>
              <a:rPr lang="pt-BR" dirty="0">
                <a:latin typeface="Calibri" panose="020F0502020204030204" pitchFamily="34" charset="0"/>
              </a:rPr>
              <a:t>- proibição de exercício de cargo público</a:t>
            </a:r>
          </a:p>
          <a:p>
            <a:pPr lvl="1" algn="just"/>
            <a:r>
              <a:rPr lang="pt-BR" dirty="0">
                <a:latin typeface="Calibri" panose="020F0502020204030204" pitchFamily="34" charset="0"/>
              </a:rPr>
              <a:t>- advertência, suspensão ou demissão</a:t>
            </a:r>
          </a:p>
          <a:p>
            <a:pPr lvl="1" algn="just"/>
            <a:r>
              <a:rPr lang="pt-BR" dirty="0">
                <a:latin typeface="Calibri" panose="020F0502020204030204" pitchFamily="34" charset="0"/>
              </a:rPr>
              <a:t>- multa</a:t>
            </a:r>
          </a:p>
          <a:p>
            <a:pPr lvl="1" algn="just"/>
            <a:r>
              <a:rPr lang="pt-BR" dirty="0">
                <a:latin typeface="Calibri" panose="020F0502020204030204" pitchFamily="34" charset="0"/>
              </a:rPr>
              <a:t>- ressarcimento ao erário</a:t>
            </a:r>
          </a:p>
          <a:p>
            <a:pPr lvl="1" algn="just"/>
            <a:r>
              <a:rPr lang="pt-BR" dirty="0">
                <a:latin typeface="Calibri" panose="020F0502020204030204" pitchFamily="34" charset="0"/>
              </a:rPr>
              <a:t>- outras</a:t>
            </a:r>
          </a:p>
          <a:p>
            <a:pPr marL="393192" lvl="1" indent="0">
              <a:buNone/>
            </a:pPr>
            <a:endParaRPr lang="pt-BR" dirty="0">
              <a:latin typeface="Calibri" panose="020F0502020204030204" pitchFamily="34" charset="0"/>
            </a:endParaRPr>
          </a:p>
          <a:p>
            <a:pPr marL="393192" lvl="1" indent="0" algn="ctr">
              <a:buNone/>
            </a:pPr>
            <a:r>
              <a:rPr lang="pt-BR" sz="2600" dirty="0">
                <a:latin typeface="Calibri" panose="020F0502020204030204" pitchFamily="34" charset="0"/>
              </a:rPr>
              <a:t>(O tipo de penalidade e o procedimento de apuração dependerão do órgão responsável pelo julgamento)</a:t>
            </a:r>
            <a:endParaRPr lang="pt-BR" sz="26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latin typeface="Calibri" panose="020F0502020204030204" pitchFamily="34" charset="0"/>
              </a:rPr>
              <a:t>Punição ao gestor de RPPS</a:t>
            </a:r>
            <a:endParaRPr lang="pt-BR" sz="3600" cap="all" dirty="0">
              <a:solidFill>
                <a:srgbClr val="10576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16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553336"/>
            <a:ext cx="8229600" cy="4467952"/>
          </a:xfrm>
        </p:spPr>
        <p:txBody>
          <a:bodyPr>
            <a:normAutofit fontScale="47500" lnSpcReduction="20000"/>
          </a:bodyPr>
          <a:lstStyle/>
          <a:p>
            <a:endParaRPr lang="pt-BR" sz="4400" dirty="0">
              <a:latin typeface="Calibri" panose="020F0502020204030204" pitchFamily="34" charset="0"/>
            </a:endParaRPr>
          </a:p>
          <a:p>
            <a:r>
              <a:rPr lang="pt-BR" sz="4600" dirty="0">
                <a:latin typeface="Calibri" panose="020F0502020204030204" pitchFamily="34" charset="0"/>
              </a:rPr>
              <a:t>I - suspensão das transferências voluntárias de recursos pela União;</a:t>
            </a:r>
          </a:p>
          <a:p>
            <a:endParaRPr lang="pt-BR" sz="4600" dirty="0">
              <a:latin typeface="Calibri" panose="020F0502020204030204" pitchFamily="34" charset="0"/>
            </a:endParaRPr>
          </a:p>
          <a:p>
            <a:r>
              <a:rPr lang="pt-BR" sz="4600" dirty="0">
                <a:latin typeface="Calibri" panose="020F0502020204030204" pitchFamily="34" charset="0"/>
              </a:rPr>
              <a:t>II - impedimento para celebrar acordos, contratos, convênios ou ajustes, bem como receber empréstimos, financiamentos, avais e subvenções em geral de órgãos ou entidades da Administração direta e indireta da União;</a:t>
            </a:r>
          </a:p>
          <a:p>
            <a:endParaRPr lang="pt-BR" sz="4600" dirty="0">
              <a:latin typeface="Calibri" panose="020F0502020204030204" pitchFamily="34" charset="0"/>
            </a:endParaRPr>
          </a:p>
          <a:p>
            <a:r>
              <a:rPr lang="pt-BR" sz="4600" dirty="0">
                <a:latin typeface="Calibri" panose="020F0502020204030204" pitchFamily="34" charset="0"/>
              </a:rPr>
              <a:t>III - suspensão de empréstimos e financiamentos por instituições financeiras federais.</a:t>
            </a:r>
          </a:p>
          <a:p>
            <a:endParaRPr lang="pt-BR" sz="4600" dirty="0">
              <a:latin typeface="Calibri" panose="020F0502020204030204" pitchFamily="34" charset="0"/>
            </a:endParaRPr>
          </a:p>
          <a:p>
            <a:r>
              <a:rPr lang="pt-BR" sz="4600" dirty="0">
                <a:latin typeface="Calibri" panose="020F0502020204030204" pitchFamily="34" charset="0"/>
              </a:rPr>
              <a:t>IV - suspensão do pagamento dos valores devidos pelo RGPS em razão da Lei 9.796/99 (COMPREV)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22257"/>
            <a:ext cx="9036496" cy="1143000"/>
          </a:xfrm>
        </p:spPr>
        <p:txBody>
          <a:bodyPr>
            <a:noAutofit/>
          </a:bodyPr>
          <a:lstStyle/>
          <a:p>
            <a:pPr algn="ctr"/>
            <a:r>
              <a:rPr lang="pt-BR" sz="3500" cap="all" dirty="0">
                <a:solidFill>
                  <a:srgbClr val="105766"/>
                </a:solidFill>
                <a:latin typeface="Calibri" panose="020F0502020204030204" pitchFamily="34" charset="0"/>
              </a:rPr>
              <a:t>Punição aos Estados, DF e Municípios com RPPS </a:t>
            </a:r>
            <a:r>
              <a:rPr lang="pt-BR" sz="3500" dirty="0">
                <a:solidFill>
                  <a:srgbClr val="105766"/>
                </a:solidFill>
                <a:latin typeface="Calibri" panose="020F0502020204030204" pitchFamily="34" charset="0"/>
              </a:rPr>
              <a:t>(art. 7º da Lei 9.717/98)</a:t>
            </a:r>
          </a:p>
        </p:txBody>
      </p:sp>
    </p:spTree>
    <p:extLst>
      <p:ext uri="{BB962C8B-B14F-4D97-AF65-F5344CB8AC3E}">
        <p14:creationId xmlns:p14="http://schemas.microsoft.com/office/powerpoint/2010/main" val="329248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6632"/>
            <a:ext cx="9108504" cy="1152128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Órgãos de fiscalização e controle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8640" y="1372889"/>
            <a:ext cx="7543800" cy="428835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500" dirty="0">
                <a:effectLst/>
                <a:latin typeface="+mj-lt"/>
              </a:rPr>
              <a:t>Conselho Fiscal</a:t>
            </a: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500" dirty="0">
                <a:effectLst/>
                <a:latin typeface="+mj-lt"/>
              </a:rPr>
              <a:t>Poder Legislativo</a:t>
            </a: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500" dirty="0">
                <a:effectLst/>
                <a:latin typeface="+mj-lt"/>
              </a:rPr>
              <a:t>Ministério da Previdência Social</a:t>
            </a: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500" dirty="0">
                <a:effectLst/>
                <a:latin typeface="+mj-lt"/>
              </a:rPr>
              <a:t>Ministério Público</a:t>
            </a: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500" dirty="0">
                <a:effectLst/>
                <a:latin typeface="+mj-lt"/>
              </a:rPr>
              <a:t>Poder Judiciário</a:t>
            </a: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500" dirty="0">
                <a:effectLst/>
                <a:latin typeface="+mj-lt"/>
              </a:rPr>
              <a:t>Controle Interno</a:t>
            </a: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500" dirty="0">
                <a:effectLst/>
                <a:latin typeface="+mj-lt"/>
              </a:rPr>
              <a:t>Tribunal de Contas</a:t>
            </a:r>
          </a:p>
        </p:txBody>
      </p:sp>
    </p:spTree>
    <p:extLst>
      <p:ext uri="{BB962C8B-B14F-4D97-AF65-F5344CB8AC3E}">
        <p14:creationId xmlns:p14="http://schemas.microsoft.com/office/powerpoint/2010/main" val="320281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017458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105766"/>
                </a:solidFill>
                <a:latin typeface="Calibri" panose="020F0502020204030204" pitchFamily="34" charset="0"/>
              </a:rPr>
              <a:t>IRREGULARIDADES em RPPS</a:t>
            </a:r>
            <a:endParaRPr lang="pt-BR" dirty="0">
              <a:solidFill>
                <a:srgbClr val="105766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5616" y="1844824"/>
            <a:ext cx="7772400" cy="2592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800" dirty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3600" b="1" dirty="0" smtClean="0">
                <a:solidFill>
                  <a:schemeClr val="tx1"/>
                </a:solidFill>
                <a:latin typeface="+mj-lt"/>
              </a:rPr>
              <a:t>Atos de Pessoal</a:t>
            </a: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3600" b="1" dirty="0" smtClean="0">
                <a:solidFill>
                  <a:schemeClr val="tx1"/>
                </a:solidFill>
                <a:effectLst/>
                <a:latin typeface="+mj-lt"/>
              </a:rPr>
              <a:t> Auditoria Geral</a:t>
            </a: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3600" b="1" dirty="0" smtClean="0">
                <a:solidFill>
                  <a:schemeClr val="tx1"/>
                </a:solidFill>
                <a:latin typeface="+mj-lt"/>
              </a:rPr>
              <a:t> Auditoria Previdenciária</a:t>
            </a:r>
            <a:endParaRPr lang="pt-BR" sz="3600" b="1" dirty="0"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647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594515"/>
          </a:xfrm>
        </p:spPr>
        <p:txBody>
          <a:bodyPr>
            <a:normAutofit/>
          </a:bodyPr>
          <a:lstStyle/>
          <a:p>
            <a:pPr marL="109728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t-BR" sz="24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  <a:p>
            <a:pPr marL="109728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60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Histórico da Fiscalização dos RPPS</a:t>
            </a:r>
            <a:endParaRPr lang="pt-BR" sz="6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76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274638"/>
            <a:ext cx="8712968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400" dirty="0">
                <a:solidFill>
                  <a:schemeClr val="bg2">
                    <a:lumMod val="25000"/>
                  </a:schemeClr>
                </a:solidFill>
                <a:effectLst/>
                <a:latin typeface="Calibri" pitchFamily="34" charset="0"/>
              </a:rPr>
              <a:t>Fiscalização por parte do TC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412776"/>
            <a:ext cx="8503915" cy="5084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457200" indent="-457200" algn="just" eaLnBrk="1" hangingPunct="1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A fiscalização mais efetiva é algo mais recente</a:t>
            </a:r>
          </a:p>
          <a:p>
            <a:pPr marL="457200" indent="-457200" algn="just" eaLnBrk="1" hangingPunct="1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E exigência de registro dos atos de pessoal existe desde a constituição de 1988. Isso, em regra, já era feito regularmente pelas Cortes de Contas. Estando legal o ato não se questionava a saúde financeira e atuarial do RPPS.</a:t>
            </a:r>
          </a:p>
          <a:p>
            <a:pPr marL="457200" indent="-457200" algn="just" eaLnBrk="1" hangingPunct="1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Era feita a fiscalização comum de uma autarquia: orçamento, licitações, execução orçamentária, patrimônio etc.</a:t>
            </a:r>
            <a:endParaRPr lang="pt-BR" sz="2800" dirty="0"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50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9001" y="116632"/>
            <a:ext cx="8712968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400" dirty="0">
                <a:solidFill>
                  <a:schemeClr val="bg2">
                    <a:lumMod val="25000"/>
                  </a:schemeClr>
                </a:solidFill>
                <a:effectLst/>
                <a:latin typeface="Calibri" pitchFamily="34" charset="0"/>
              </a:rPr>
              <a:t>Fiscalização por parte do TC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7" y="1259632"/>
            <a:ext cx="8503915" cy="5084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457200" indent="-457200" algn="just" eaLnBrk="1" hangingPunct="1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TC com deficiência de técnicos especializados em previdência</a:t>
            </a:r>
          </a:p>
          <a:p>
            <a:pPr marL="457200" indent="-457200" algn="just" eaLnBrk="1" hangingPunct="1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 err="1">
                <a:effectLst/>
                <a:latin typeface="Calibri" pitchFamily="34" charset="0"/>
              </a:rPr>
              <a:t>TCs</a:t>
            </a:r>
            <a:r>
              <a:rPr lang="pt-BR" sz="2800" dirty="0">
                <a:effectLst/>
                <a:latin typeface="Calibri" pitchFamily="34" charset="0"/>
              </a:rPr>
              <a:t> tinham resistência aos RPPS (devido a exigência do órgão gestor único). Ou ignoravam ou retaliavam.</a:t>
            </a:r>
          </a:p>
          <a:p>
            <a:pPr marL="457200" indent="-457200" algn="just" eaLnBrk="1" hangingPunct="1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Nos últimos anos as questões previdenciárias passaram a ter destaque devido ao medo do déficit.</a:t>
            </a:r>
          </a:p>
          <a:p>
            <a:pPr marL="457200" indent="-457200" algn="just" eaLnBrk="1" hangingPunct="1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TC passaram a reconhecer o MPS (</a:t>
            </a:r>
            <a:r>
              <a:rPr lang="pt-BR" sz="2800" dirty="0" smtClean="0">
                <a:latin typeface="Calibri" pitchFamily="34" charset="0"/>
              </a:rPr>
              <a:t>atualmente Secretaria dentro do ME) </a:t>
            </a:r>
            <a:r>
              <a:rPr lang="pt-BR" sz="2800" dirty="0">
                <a:latin typeface="Calibri" pitchFamily="34" charset="0"/>
              </a:rPr>
              <a:t>também como órgão fiscalizador e normatizador.</a:t>
            </a:r>
            <a:endParaRPr lang="pt-BR" sz="2800" dirty="0">
              <a:effectLst/>
              <a:latin typeface="Calibri" pitchFamily="34" charset="0"/>
            </a:endParaRPr>
          </a:p>
          <a:p>
            <a:pPr marL="457200" indent="-457200" algn="just" eaLnBrk="1" hangingPunct="1">
              <a:lnSpc>
                <a:spcPct val="150000"/>
              </a:lnSpc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endParaRPr lang="pt-BR" sz="2800" dirty="0"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30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7416" y="0"/>
            <a:ext cx="8712968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400" dirty="0">
                <a:solidFill>
                  <a:schemeClr val="bg2">
                    <a:lumMod val="25000"/>
                  </a:schemeClr>
                </a:solidFill>
                <a:effectLst/>
                <a:latin typeface="Calibri" pitchFamily="34" charset="0"/>
              </a:rPr>
              <a:t>Eventos importantes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6557" y="836712"/>
            <a:ext cx="8503915" cy="56166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85000" lnSpcReduction="20000"/>
          </a:bodyPr>
          <a:lstStyle/>
          <a:p>
            <a:pPr marL="457200" indent="-457200" algn="just" eaLnBrk="1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3400" dirty="0">
                <a:latin typeface="Calibri" pitchFamily="34" charset="0"/>
              </a:rPr>
              <a:t>Palmas (TO)</a:t>
            </a:r>
            <a:r>
              <a:rPr lang="pt-BR" sz="3400" dirty="0">
                <a:effectLst/>
                <a:latin typeface="Calibri" pitchFamily="34" charset="0"/>
              </a:rPr>
              <a:t>: “I Congresso Nacional dos Tribunais de Contas e Institutos de Previdência” - Maio de 2012 no TCE-TO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3400" dirty="0">
                <a:latin typeface="Calibri" pitchFamily="34" charset="0"/>
              </a:rPr>
              <a:t>Brasília (DF): “Controle Externo e RPPS” – evento conjunto com Ministério da Previdência Social (MPS), Associação dos Membros dos Tribunais de Contas (</a:t>
            </a:r>
            <a:r>
              <a:rPr lang="pt-BR" sz="3400" dirty="0" err="1">
                <a:latin typeface="Calibri" pitchFamily="34" charset="0"/>
              </a:rPr>
              <a:t>Atricon</a:t>
            </a:r>
            <a:r>
              <a:rPr lang="pt-BR" sz="3400" dirty="0">
                <a:latin typeface="Calibri" pitchFamily="34" charset="0"/>
              </a:rPr>
              <a:t>) e Instituto Rui Barbosa (IRB) para treinar técnicos de TC. As entidades </a:t>
            </a:r>
            <a:r>
              <a:rPr lang="pt-BR" sz="3400" dirty="0" err="1">
                <a:latin typeface="Calibri" pitchFamily="34" charset="0"/>
              </a:rPr>
              <a:t>Abipem</a:t>
            </a:r>
            <a:r>
              <a:rPr lang="pt-BR" sz="3400" dirty="0">
                <a:latin typeface="Calibri" pitchFamily="34" charset="0"/>
              </a:rPr>
              <a:t> e </a:t>
            </a:r>
            <a:r>
              <a:rPr lang="pt-BR" sz="3400" dirty="0" err="1">
                <a:latin typeface="Calibri" pitchFamily="34" charset="0"/>
              </a:rPr>
              <a:t>Aneprem</a:t>
            </a:r>
            <a:r>
              <a:rPr lang="pt-BR" sz="3400" dirty="0">
                <a:latin typeface="Calibri" pitchFamily="34" charset="0"/>
              </a:rPr>
              <a:t> foram convidadas para a abertura.</a:t>
            </a:r>
          </a:p>
          <a:p>
            <a:pPr marL="457200" indent="-457200" algn="just" eaLnBrk="1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3400" dirty="0">
                <a:effectLst/>
                <a:latin typeface="Calibri" pitchFamily="34" charset="0"/>
              </a:rPr>
              <a:t>Aproximação institucional / entendimento mútuo do papel de cada um.</a:t>
            </a: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</a:pPr>
            <a:endParaRPr lang="pt-BR" sz="2800" b="1" dirty="0"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62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116632"/>
            <a:ext cx="8712968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400" dirty="0" err="1">
                <a:solidFill>
                  <a:schemeClr val="bg2">
                    <a:lumMod val="25000"/>
                  </a:schemeClr>
                </a:solidFill>
                <a:effectLst/>
                <a:latin typeface="Calibri" pitchFamily="34" charset="0"/>
              </a:rPr>
              <a:t>TCs</a:t>
            </a:r>
            <a:r>
              <a:rPr lang="pt-BR" sz="4400" dirty="0">
                <a:solidFill>
                  <a:schemeClr val="bg2">
                    <a:lumMod val="25000"/>
                  </a:schemeClr>
                </a:solidFill>
                <a:effectLst/>
                <a:latin typeface="Calibri" pitchFamily="34" charset="0"/>
              </a:rPr>
              <a:t> fiscalizando os RPPS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196752"/>
            <a:ext cx="8503915" cy="5184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457200" indent="-45720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Em 2013 MPS, IRB e </a:t>
            </a:r>
            <a:r>
              <a:rPr lang="pt-BR" sz="2800" dirty="0" err="1">
                <a:latin typeface="Calibri" pitchFamily="34" charset="0"/>
              </a:rPr>
              <a:t>Atricon</a:t>
            </a:r>
            <a:r>
              <a:rPr lang="pt-BR" sz="2800" dirty="0">
                <a:latin typeface="Calibri" pitchFamily="34" charset="0"/>
              </a:rPr>
              <a:t> firmaram acordo de cooperação técnica para sistematizar a troca de informações e capacitação sobre RPPS. 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MPS também firmou acordos diretamente com cada TC.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effectLst/>
                <a:latin typeface="Calibri" pitchFamily="34" charset="0"/>
              </a:rPr>
              <a:t>TCU realizou auditorias coordenadas em conjunto com os </a:t>
            </a:r>
            <a:r>
              <a:rPr lang="pt-BR" sz="2800" dirty="0" err="1">
                <a:effectLst/>
                <a:latin typeface="Calibri" pitchFamily="34" charset="0"/>
              </a:rPr>
              <a:t>TCEs</a:t>
            </a:r>
            <a:r>
              <a:rPr lang="pt-BR" sz="2800" dirty="0">
                <a:effectLst/>
                <a:latin typeface="Calibri" pitchFamily="34" charset="0"/>
              </a:rPr>
              <a:t> e </a:t>
            </a:r>
            <a:r>
              <a:rPr lang="pt-BR" sz="2800" dirty="0" err="1">
                <a:effectLst/>
                <a:latin typeface="Calibri" pitchFamily="34" charset="0"/>
              </a:rPr>
              <a:t>TCMs</a:t>
            </a:r>
            <a:r>
              <a:rPr lang="pt-BR" sz="2800" dirty="0">
                <a:latin typeface="Calibri" pitchFamily="34" charset="0"/>
              </a:rPr>
              <a:t> sobre vários assuntos, inclusive sobre RPPS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Capacitações de técnicos foram e estão sendo realizadas</a:t>
            </a:r>
          </a:p>
          <a:p>
            <a:pPr marL="457200" indent="-457200" algn="just">
              <a:lnSpc>
                <a:spcPct val="150000"/>
              </a:lnSpc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endParaRPr lang="pt-BR" sz="2400" dirty="0">
              <a:latin typeface="Calibri" pitchFamily="34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endParaRPr lang="pt-BR" sz="2400" dirty="0">
              <a:effectLst/>
              <a:latin typeface="Calibri" pitchFamily="34" charset="0"/>
            </a:endParaRPr>
          </a:p>
          <a:p>
            <a:pPr marL="457200" indent="-457200" algn="just" eaLnBrk="1" hangingPunct="1">
              <a:lnSpc>
                <a:spcPct val="150000"/>
              </a:lnSpc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endParaRPr lang="pt-BR" sz="3400" dirty="0">
              <a:latin typeface="Calibri" pitchFamily="34" charset="0"/>
            </a:endParaRPr>
          </a:p>
          <a:p>
            <a:pPr marL="457200" indent="-457200" algn="just" eaLnBrk="1" hangingPunct="1">
              <a:lnSpc>
                <a:spcPct val="150000"/>
              </a:lnSpc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endParaRPr lang="pt-BR" sz="3400" dirty="0">
              <a:effectLst/>
              <a:latin typeface="Calibri" pitchFamily="34" charset="0"/>
            </a:endParaRP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</a:pPr>
            <a:endParaRPr lang="pt-BR" sz="2800" b="1" dirty="0"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52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260648"/>
            <a:ext cx="8712968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400" dirty="0">
                <a:solidFill>
                  <a:schemeClr val="bg2">
                    <a:lumMod val="25000"/>
                  </a:schemeClr>
                </a:solidFill>
                <a:effectLst/>
                <a:latin typeface="Calibri" pitchFamily="34" charset="0"/>
              </a:rPr>
              <a:t>Diversas experiências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268760"/>
            <a:ext cx="8503915" cy="5184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457200" indent="-45720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600" dirty="0">
                <a:latin typeface="Calibri" pitchFamily="34" charset="0"/>
              </a:rPr>
              <a:t>Vários </a:t>
            </a:r>
            <a:r>
              <a:rPr lang="pt-BR" sz="2600" dirty="0" err="1">
                <a:latin typeface="Calibri" pitchFamily="34" charset="0"/>
              </a:rPr>
              <a:t>TCs</a:t>
            </a:r>
            <a:r>
              <a:rPr lang="pt-BR" sz="2600" dirty="0">
                <a:latin typeface="Calibri" pitchFamily="34" charset="0"/>
              </a:rPr>
              <a:t> passaram a fiscalizar RPPS e também intensificaram fiscalização de pagamentos feitos a servidores ativos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600" dirty="0">
                <a:latin typeface="Calibri" pitchFamily="34" charset="0"/>
              </a:rPr>
              <a:t>TCE-MG realizou fiscalização sobre acúmulo de cargos públicos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600" dirty="0">
                <a:latin typeface="Calibri" pitchFamily="34" charset="0"/>
              </a:rPr>
              <a:t>TCM-PA passou a partir de 2017 analisar as contas sob o aspecto previdenciário, além do administrativo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600" dirty="0">
                <a:latin typeface="Calibri" pitchFamily="34" charset="0"/>
              </a:rPr>
              <a:t>TCE-MT anunciou fiscalização contra fraudes em 2017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600" dirty="0">
                <a:latin typeface="Calibri" pitchFamily="34" charset="0"/>
              </a:rPr>
              <a:t>TCE-PI anunciou o bloqueio das contas de 19 prefeituras por omitir informações referentes aos RPPS</a:t>
            </a:r>
          </a:p>
          <a:p>
            <a:pPr marL="457200" indent="-457200" algn="just">
              <a:lnSpc>
                <a:spcPct val="150000"/>
              </a:lnSpc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endParaRPr lang="pt-BR" sz="2400" dirty="0">
              <a:effectLst/>
              <a:latin typeface="Calibri" pitchFamily="34" charset="0"/>
            </a:endParaRPr>
          </a:p>
          <a:p>
            <a:pPr marL="457200" indent="-457200" algn="just" eaLnBrk="1" hangingPunct="1">
              <a:lnSpc>
                <a:spcPct val="150000"/>
              </a:lnSpc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endParaRPr lang="pt-BR" sz="3400" dirty="0">
              <a:latin typeface="Calibri" pitchFamily="34" charset="0"/>
            </a:endParaRPr>
          </a:p>
          <a:p>
            <a:pPr marL="457200" indent="-457200" algn="just" eaLnBrk="1" hangingPunct="1">
              <a:lnSpc>
                <a:spcPct val="150000"/>
              </a:lnSpc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endParaRPr lang="pt-BR" sz="3400" dirty="0">
              <a:effectLst/>
              <a:latin typeface="Calibri" pitchFamily="34" charset="0"/>
            </a:endParaRP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</a:pPr>
            <a:endParaRPr lang="pt-BR" sz="2800" b="1" dirty="0"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33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274638"/>
            <a:ext cx="8712968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pt-BR" sz="4400" dirty="0">
                <a:solidFill>
                  <a:srgbClr val="105766"/>
                </a:solidFill>
                <a:effectLst/>
                <a:latin typeface="Calibri" pitchFamily="34" charset="0"/>
              </a:rPr>
              <a:t>Diversas</a:t>
            </a:r>
            <a:r>
              <a:rPr lang="pt-BR" sz="4400" dirty="0">
                <a:solidFill>
                  <a:schemeClr val="bg2">
                    <a:lumMod val="25000"/>
                  </a:schemeClr>
                </a:solidFill>
                <a:effectLst/>
                <a:latin typeface="Calibri" pitchFamily="34" charset="0"/>
              </a:rPr>
              <a:t> experiências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340768"/>
            <a:ext cx="8503915" cy="5184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457200" indent="-45720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MPC de SP relata em artigo diagnóstico dos RPPS, presentes na União, em 27 estados e 2.065 Municípios (de um total de 5.569). </a:t>
            </a:r>
            <a:r>
              <a:rPr lang="pt-BR" sz="2800" dirty="0" err="1">
                <a:latin typeface="Calibri" pitchFamily="34" charset="0"/>
              </a:rPr>
              <a:t>Deficit</a:t>
            </a:r>
            <a:r>
              <a:rPr lang="pt-BR" sz="2800" dirty="0">
                <a:latin typeface="Calibri" pitchFamily="34" charset="0"/>
              </a:rPr>
              <a:t> atuarial de R$ 1,2 trilhão na União e de R$ 2,8 trilhões em estados e municípios. 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TCE-ES criou Secretaria de Previdência em 2016 e está fiscalizando folha de pagamento, concessão indevida de gratificações, estabilidades financeiras dos servidores ativos, além da fiscalização específica dos RPPS.</a:t>
            </a:r>
          </a:p>
          <a:p>
            <a:pPr marL="457200" indent="-457200" algn="just">
              <a:lnSpc>
                <a:spcPct val="150000"/>
              </a:lnSpc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endParaRPr lang="pt-BR" sz="2400" dirty="0">
              <a:effectLst/>
              <a:latin typeface="Calibri" pitchFamily="34" charset="0"/>
            </a:endParaRPr>
          </a:p>
          <a:p>
            <a:pPr marL="457200" indent="-457200" algn="just" eaLnBrk="1" hangingPunct="1">
              <a:lnSpc>
                <a:spcPct val="150000"/>
              </a:lnSpc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endParaRPr lang="pt-BR" sz="3400" dirty="0">
              <a:latin typeface="Calibri" pitchFamily="34" charset="0"/>
            </a:endParaRPr>
          </a:p>
          <a:p>
            <a:pPr marL="457200" indent="-457200" algn="just" eaLnBrk="1" hangingPunct="1">
              <a:lnSpc>
                <a:spcPct val="150000"/>
              </a:lnSpc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90000"/>
              <a:buFont typeface="Wingdings" pitchFamily="2" charset="2"/>
              <a:buChar char="Ø"/>
            </a:pPr>
            <a:endParaRPr lang="pt-BR" sz="3400" dirty="0">
              <a:effectLst/>
              <a:latin typeface="Calibri" pitchFamily="34" charset="0"/>
            </a:endParaRP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</a:pPr>
            <a:endParaRPr lang="pt-BR" sz="2800" b="1" dirty="0"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53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03244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SzPct val="90000"/>
              <a:buNone/>
            </a:pPr>
            <a:endParaRPr lang="pt-BR" sz="2400" dirty="0">
              <a:latin typeface="Calibri" pitchFamily="34" charset="0"/>
            </a:endParaRP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800" dirty="0">
                <a:latin typeface="Calibri" pitchFamily="34" charset="0"/>
              </a:rPr>
              <a:t>Determinação de que somente encaminhe projetos de lei de iniciativa do Poder Executivo à Assembleia Legislativa concedendo qualquer tipo de aumento ou reajuste real nas remunerações das carreiras, bem como criação de cargos, </a:t>
            </a:r>
            <a:r>
              <a:rPr lang="pt-BR" sz="2800" b="1" u="sng" dirty="0">
                <a:latin typeface="Calibri" pitchFamily="34" charset="0"/>
              </a:rPr>
              <a:t>que contenham os estudos de impacto orçamentário, financeiro e atuarial.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51785" cy="1224136"/>
          </a:xfrm>
        </p:spPr>
        <p:txBody>
          <a:bodyPr>
            <a:noAutofit/>
          </a:bodyPr>
          <a:lstStyle/>
          <a:p>
            <a:pPr algn="ctr"/>
            <a:r>
              <a:rPr lang="pt-BR" sz="3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itchFamily="34" charset="0"/>
              </a:rPr>
              <a:t>Equilíbrio atuarial x criação de cargos</a:t>
            </a:r>
            <a:r>
              <a:rPr lang="pt-BR" sz="3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anose="020B0602030504020204" pitchFamily="34" charset="0"/>
                <a:cs typeface="Calibri" pitchFamily="34" charset="0"/>
              </a:rPr>
              <a:t/>
            </a:r>
            <a:br>
              <a:rPr lang="pt-BR" sz="3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anose="020B0602030504020204" pitchFamily="34" charset="0"/>
                <a:cs typeface="Calibri" pitchFamily="34" charset="0"/>
              </a:rPr>
            </a:br>
            <a:r>
              <a:rPr lang="pt-BR" sz="3000" dirty="0">
                <a:solidFill>
                  <a:srgbClr val="105766"/>
                </a:solidFill>
                <a:latin typeface="Calibri" pitchFamily="34" charset="0"/>
              </a:rPr>
              <a:t>(decisão do TCE-ES nas Contas de Governo – 2016)</a:t>
            </a:r>
            <a:endParaRPr lang="pt-BR" sz="30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anose="020B0602030504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3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100" dirty="0">
                <a:latin typeface="Calibri" panose="020F0502020204030204" pitchFamily="34" charset="0"/>
              </a:rPr>
              <a:t>O equilíbrio financeiro é uma exigência da parte final do art. 40 da CRFB;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100" dirty="0">
                <a:latin typeface="Calibri" panose="020F0502020204030204" pitchFamily="34" charset="0"/>
              </a:rPr>
              <a:t>a Lei 9.717/98, principal norma geral em matéria de previdência do servidor público, estabelece a exigência de avaliação atuarial;</a:t>
            </a:r>
          </a:p>
          <a:p>
            <a:pPr marL="109728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100" b="1" u="sng" dirty="0">
                <a:latin typeface="Calibri" panose="020F0502020204030204" pitchFamily="34" charset="0"/>
              </a:rPr>
              <a:t>Equilíbrio Financeiro</a:t>
            </a:r>
            <a:r>
              <a:rPr lang="pt-BR" sz="2100" dirty="0">
                <a:latin typeface="Calibri" panose="020F0502020204030204" pitchFamily="34" charset="0"/>
              </a:rPr>
              <a:t>: garantia de equivalência entre as receitas auferidas e as obrigações do RPPS em cada exercício financeiro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100" dirty="0">
                <a:latin typeface="Calibri" panose="020F0502020204030204" pitchFamily="34" charset="0"/>
              </a:rPr>
              <a:t>Portaria MPS 403/2008 - Garantia da equivalência entre as receitas auferidas e as obrigações do RPPS em cada exercício financeiro</a:t>
            </a:r>
            <a:r>
              <a:rPr lang="pt-BR" sz="2100" dirty="0"/>
              <a:t>;</a:t>
            </a:r>
          </a:p>
          <a:p>
            <a:pPr marL="109728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100" b="1" u="sng" dirty="0">
                <a:latin typeface="Calibri" panose="020F0502020204030204" pitchFamily="34" charset="0"/>
              </a:rPr>
              <a:t>Equilíbrio Atuarial</a:t>
            </a:r>
            <a:r>
              <a:rPr lang="pt-BR" sz="2100" dirty="0">
                <a:latin typeface="Calibri" panose="020F0502020204030204" pitchFamily="34" charset="0"/>
              </a:rPr>
              <a:t>: garantia de equivalência, a valor presente, entre o fluxo das receitas estimadas e das obrigações projetadas, apuradas atuarialmente, a longo prazo</a:t>
            </a:r>
            <a:r>
              <a:rPr lang="pt-BR" sz="2100" dirty="0"/>
              <a:t>.</a:t>
            </a:r>
            <a:endParaRPr lang="pt-BR" sz="2100" dirty="0">
              <a:latin typeface="Calibri" panose="020F0502020204030204" pitchFamily="34" charset="0"/>
            </a:endParaRP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3100" dirty="0">
                <a:effectLst/>
              </a:rPr>
              <a:t/>
            </a:r>
            <a:br>
              <a:rPr lang="pt-BR" sz="3100" dirty="0">
                <a:effectLst/>
              </a:rPr>
            </a:br>
            <a:r>
              <a:rPr lang="pt-BR" sz="40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ASPECTOS CONCEITUAIS RELACIONADOS AO EQUILÍBRIO DO RPPS</a:t>
            </a:r>
            <a:r>
              <a:rPr lang="pt-BR" sz="3600" dirty="0">
                <a:effectLst/>
                <a:latin typeface="Calibri" panose="020F0502020204030204" pitchFamily="34" charset="0"/>
              </a:rPr>
              <a:t/>
            </a:r>
            <a:br>
              <a:rPr lang="pt-BR" sz="3600" dirty="0">
                <a:effectLst/>
                <a:latin typeface="Calibri" panose="020F0502020204030204" pitchFamily="34" charset="0"/>
              </a:rPr>
            </a:br>
            <a:endParaRPr lang="pt-BR" sz="3600" dirty="0">
              <a:latin typeface="Calibri" panose="020F0502020204030204" pitchFamily="34" charset="0"/>
            </a:endParaRPr>
          </a:p>
        </p:txBody>
      </p:sp>
      <p:sp>
        <p:nvSpPr>
          <p:cNvPr id="10" name="Seta para Baixo 9"/>
          <p:cNvSpPr/>
          <p:nvPr/>
        </p:nvSpPr>
        <p:spPr>
          <a:xfrm>
            <a:off x="627729" y="3717032"/>
            <a:ext cx="167462" cy="9215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/>
          </a:p>
        </p:txBody>
      </p:sp>
      <p:sp>
        <p:nvSpPr>
          <p:cNvPr id="12" name="Seta para Baixo 11"/>
          <p:cNvSpPr/>
          <p:nvPr/>
        </p:nvSpPr>
        <p:spPr>
          <a:xfrm>
            <a:off x="627729" y="1677185"/>
            <a:ext cx="167462" cy="9215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/>
          </a:p>
        </p:txBody>
      </p:sp>
    </p:spTree>
    <p:extLst>
      <p:ext uri="{BB962C8B-B14F-4D97-AF65-F5344CB8AC3E}">
        <p14:creationId xmlns:p14="http://schemas.microsoft.com/office/powerpoint/2010/main" val="173415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18864" y="1268760"/>
            <a:ext cx="8229600" cy="4176464"/>
          </a:xfrm>
        </p:spPr>
        <p:txBody>
          <a:bodyPr>
            <a:normAutofit/>
          </a:bodyPr>
          <a:lstStyle/>
          <a:p>
            <a:pPr marL="109728" indent="0" algn="ctr">
              <a:spcBef>
                <a:spcPts val="0"/>
              </a:spcBef>
              <a:buNone/>
            </a:pPr>
            <a:r>
              <a:rPr lang="pt-BR" sz="6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Exemplos de algumas obras (livros e artigos) feitos por membros de TC sobre RPPS</a:t>
            </a:r>
            <a:endParaRPr lang="pt-BR" sz="66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72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95736" y="0"/>
            <a:ext cx="4875473" cy="727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3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11760" y="-50365"/>
            <a:ext cx="4464496" cy="691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1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59632" y="476672"/>
            <a:ext cx="6882788" cy="597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377207"/>
            <a:ext cx="8229600" cy="5328592"/>
          </a:xfrm>
        </p:spPr>
        <p:txBody>
          <a:bodyPr>
            <a:noAutofit/>
          </a:bodyPr>
          <a:lstStyle/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600" dirty="0" smtClean="0">
                <a:latin typeface="Calibri" panose="020F0502020204030204" pitchFamily="34" charset="0"/>
              </a:rPr>
              <a:t>1</a:t>
            </a:r>
            <a:r>
              <a:rPr lang="pt-BR" sz="2600" dirty="0">
                <a:latin typeface="Calibri" panose="020F0502020204030204" pitchFamily="34" charset="0"/>
              </a:rPr>
              <a:t>. PREVIDÊNCIA COMPLEMENTAR DO SERVIDOR PÚBLICO: DIAGNÓSTICO, DESAFIOS E PERSPECTIVAS – Cícero Rafael Barros Dias e Daniel </a:t>
            </a:r>
            <a:r>
              <a:rPr lang="pt-BR" sz="2600" dirty="0" err="1">
                <a:latin typeface="Calibri" panose="020F0502020204030204" pitchFamily="34" charset="0"/>
              </a:rPr>
              <a:t>Pulino</a:t>
            </a:r>
            <a:endParaRPr lang="pt-BR" sz="2600" dirty="0">
              <a:latin typeface="Calibri" panose="020F0502020204030204" pitchFamily="34" charset="0"/>
            </a:endParaRPr>
          </a:p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600" dirty="0">
                <a:latin typeface="Calibri" panose="020F0502020204030204" pitchFamily="34" charset="0"/>
              </a:rPr>
              <a:t>2. A APOSENTADORIA POR INVALIDEZ DOS SERVIDORES PÚBLICOS – READAPTAÇÃO, REVERSÃO E OUTROS DERIVATIVOS DO TEMA; AS ALTERAÇÕES TRAZIDAS PELA PEC Nº 6/2019 – </a:t>
            </a:r>
            <a:r>
              <a:rPr lang="pt-BR" sz="2600" dirty="0" err="1">
                <a:latin typeface="Calibri" panose="020F0502020204030204" pitchFamily="34" charset="0"/>
              </a:rPr>
              <a:t>Magadar</a:t>
            </a:r>
            <a:r>
              <a:rPr lang="pt-BR" sz="2600" dirty="0">
                <a:latin typeface="Calibri" panose="020F0502020204030204" pitchFamily="34" charset="0"/>
              </a:rPr>
              <a:t> Rosália Costa </a:t>
            </a:r>
            <a:r>
              <a:rPr lang="pt-BR" sz="2600" dirty="0" err="1">
                <a:latin typeface="Calibri" panose="020F0502020204030204" pitchFamily="34" charset="0"/>
              </a:rPr>
              <a:t>Briguet</a:t>
            </a:r>
            <a:endParaRPr lang="pt-BR" sz="2600" dirty="0">
              <a:latin typeface="Calibri" panose="020F0502020204030204" pitchFamily="34" charset="0"/>
            </a:endParaRPr>
          </a:p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600" dirty="0">
                <a:latin typeface="Calibri" panose="020F0502020204030204" pitchFamily="34" charset="0"/>
              </a:rPr>
              <a:t>3. APOSENTADORIA ESPECIAL DOS SERVIDORES PÚBLICOS: ENTRE AS OMISSÕES LEGISLATIVAS E OS LIMITES HERMENÊUTICOS – Ana Cristina Moraes </a:t>
            </a:r>
            <a:r>
              <a:rPr lang="pt-BR" sz="2600" dirty="0" err="1">
                <a:latin typeface="Calibri" panose="020F0502020204030204" pitchFamily="34" charset="0"/>
              </a:rPr>
              <a:t>Warpechowski</a:t>
            </a:r>
            <a:r>
              <a:rPr lang="pt-BR" sz="2600" dirty="0">
                <a:latin typeface="Calibri" panose="020F0502020204030204" pitchFamily="34" charset="0"/>
              </a:rPr>
              <a:t> e Daniela </a:t>
            </a:r>
            <a:r>
              <a:rPr lang="pt-BR" sz="2600" dirty="0" err="1">
                <a:latin typeface="Calibri" panose="020F0502020204030204" pitchFamily="34" charset="0"/>
              </a:rPr>
              <a:t>Wendt</a:t>
            </a:r>
            <a:r>
              <a:rPr lang="pt-BR" sz="2600" dirty="0">
                <a:latin typeface="Calibri" panose="020F0502020204030204" pitchFamily="34" charset="0"/>
              </a:rPr>
              <a:t> </a:t>
            </a:r>
            <a:r>
              <a:rPr lang="pt-BR" sz="2600" dirty="0" err="1">
                <a:latin typeface="Calibri" panose="020F0502020204030204" pitchFamily="34" charset="0"/>
              </a:rPr>
              <a:t>Toniazzo</a:t>
            </a:r>
            <a:endParaRPr lang="pt-BR" sz="2600" dirty="0">
              <a:latin typeface="Calibri" panose="020F0502020204030204" pitchFamily="34" charset="0"/>
            </a:endParaRPr>
          </a:p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endParaRPr lang="pt-BR" sz="2600" dirty="0">
              <a:latin typeface="Calibri" panose="020F050202020403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-8257"/>
            <a:ext cx="8640960" cy="136815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1000"/>
              </a:spcAft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GRUPO I – REGIMES E BENEFÍCIOS PREVIDENCIÁRIOS</a:t>
            </a:r>
          </a:p>
        </p:txBody>
      </p:sp>
    </p:spTree>
    <p:extLst>
      <p:ext uri="{BB962C8B-B14F-4D97-AF65-F5344CB8AC3E}">
        <p14:creationId xmlns:p14="http://schemas.microsoft.com/office/powerpoint/2010/main" val="283248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1216" y="1700808"/>
            <a:ext cx="8229600" cy="532859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4. RESPONSABILIZAÇÃO DE GESTORES DE RPPS POR APLICAÇÕES FINANCEIRAS – Alexandre </a:t>
            </a:r>
            <a:r>
              <a:rPr lang="pt-BR" sz="2600" dirty="0" err="1">
                <a:latin typeface="Calibri" panose="020F0502020204030204" pitchFamily="34" charset="0"/>
              </a:rPr>
              <a:t>Manir</a:t>
            </a:r>
            <a:r>
              <a:rPr lang="pt-BR" sz="2600" dirty="0">
                <a:latin typeface="Calibri" panose="020F0502020204030204" pitchFamily="34" charset="0"/>
              </a:rPr>
              <a:t> Figueiredo </a:t>
            </a:r>
            <a:r>
              <a:rPr lang="pt-BR" sz="2600" dirty="0" err="1">
                <a:latin typeface="Calibri" panose="020F0502020204030204" pitchFamily="34" charset="0"/>
              </a:rPr>
              <a:t>Sarquis</a:t>
            </a:r>
            <a:endParaRPr lang="pt-BR" sz="2600" dirty="0">
              <a:latin typeface="Calibri" panose="020F0502020204030204" pitchFamily="34" charset="0"/>
            </a:endParaRP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endParaRPr lang="pt-BR" sz="2600" dirty="0">
              <a:latin typeface="Calibri" panose="020F0502020204030204" pitchFamily="34" charset="0"/>
            </a:endParaRP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5. O DEVER FIDUCIÁRIO DOS ADMINISTRADORES DE REGIMES DE PREVIDÊNCIA NA APLICAÇÃO DE SEUS RECURSOS – Daniel Walter </a:t>
            </a:r>
            <a:r>
              <a:rPr lang="pt-BR" sz="2600" dirty="0" err="1">
                <a:latin typeface="Calibri" panose="020F0502020204030204" pitchFamily="34" charset="0"/>
              </a:rPr>
              <a:t>Maeda</a:t>
            </a:r>
            <a:r>
              <a:rPr lang="pt-BR" sz="2600" dirty="0">
                <a:latin typeface="Calibri" panose="020F0502020204030204" pitchFamily="34" charset="0"/>
              </a:rPr>
              <a:t> Bernardo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endParaRPr lang="pt-BR" sz="2600" dirty="0">
              <a:latin typeface="Calibri" panose="020F050202020403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-8257"/>
            <a:ext cx="8640960" cy="1368152"/>
          </a:xfrm>
        </p:spPr>
        <p:txBody>
          <a:bodyPr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GRUPO II – INVESTIMENTOS</a:t>
            </a:r>
            <a:endParaRPr lang="pt-BR" sz="2200" cap="all" dirty="0">
              <a:solidFill>
                <a:srgbClr val="10576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1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124744"/>
            <a:ext cx="8712968" cy="5581055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6. AS CAUSAS DO DEFICIT DA PREVIDÊNCIA SOCIAL – Domingos Augusto </a:t>
            </a:r>
            <a:r>
              <a:rPr lang="pt-BR" sz="2600" dirty="0" err="1">
                <a:latin typeface="Calibri" panose="020F0502020204030204" pitchFamily="34" charset="0"/>
              </a:rPr>
              <a:t>Taufner</a:t>
            </a:r>
            <a:r>
              <a:rPr lang="pt-BR" sz="2600" dirty="0">
                <a:latin typeface="Calibri" panose="020F0502020204030204" pitchFamily="34" charset="0"/>
              </a:rPr>
              <a:t>	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7. (IM)POSSIBILIDADES NA BUSCA DO EQUILÍBRIO ATUARIAL DOS REGIMES PRÓPRIOS DE PREVIDÊNCIA SOCIAL – Henrique Serra </a:t>
            </a:r>
            <a:r>
              <a:rPr lang="pt-BR" sz="2600" dirty="0" err="1">
                <a:latin typeface="Calibri" panose="020F0502020204030204" pitchFamily="34" charset="0"/>
              </a:rPr>
              <a:t>Sitjá</a:t>
            </a:r>
            <a:r>
              <a:rPr lang="pt-BR" sz="2600" dirty="0">
                <a:latin typeface="Calibri" panose="020F0502020204030204" pitchFamily="34" charset="0"/>
              </a:rPr>
              <a:t>	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8. A INADIMPLÊNCIA NO CUSTEIO PATRONAL DOS REGIMES PRÓPRIOS: COMO O PROBLEMA É ABORDADO NA AGENDA MUNICIPAL? – Lucas dos Santos </a:t>
            </a:r>
            <a:r>
              <a:rPr lang="pt-BR" sz="2600" dirty="0" err="1">
                <a:latin typeface="Calibri" panose="020F0502020204030204" pitchFamily="34" charset="0"/>
              </a:rPr>
              <a:t>Giacomel</a:t>
            </a:r>
            <a:endParaRPr lang="pt-BR" sz="2600" dirty="0">
              <a:latin typeface="Calibri" panose="020F0502020204030204" pitchFamily="34" charset="0"/>
            </a:endParaRP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9. O EFEITO NEGATIVO DOS PLANOS DE EQUACIONAMENTO DO DEFICIT ATUARIAL INFERIORES AO MONTANTE DE JUROS ANUAIS – Aline Michele </a:t>
            </a:r>
            <a:r>
              <a:rPr lang="pt-BR" sz="2600" dirty="0" err="1">
                <a:latin typeface="Calibri" panose="020F0502020204030204" pitchFamily="34" charset="0"/>
              </a:rPr>
              <a:t>Buss</a:t>
            </a:r>
            <a:r>
              <a:rPr lang="pt-BR" sz="2600" dirty="0">
                <a:latin typeface="Calibri" panose="020F0502020204030204" pitchFamily="34" charset="0"/>
              </a:rPr>
              <a:t> Pereira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10. GESTÃO ATUARIAL DOS FUNDOS PREVIDENCIAIS – Gustavo Adolfo </a:t>
            </a:r>
            <a:r>
              <a:rPr lang="pt-BR" sz="2600" dirty="0" err="1">
                <a:latin typeface="Calibri" panose="020F0502020204030204" pitchFamily="34" charset="0"/>
              </a:rPr>
              <a:t>Carrozzino</a:t>
            </a:r>
            <a:endParaRPr lang="pt-BR" sz="2600" dirty="0">
              <a:latin typeface="Calibri" panose="020F050202020403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-8257"/>
            <a:ext cx="8640960" cy="1368152"/>
          </a:xfrm>
        </p:spPr>
        <p:txBody>
          <a:bodyPr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GRUPO III – EQUILÍBRIO FINANCEIRO E ATUARIAL</a:t>
            </a:r>
            <a:endParaRPr lang="pt-BR" sz="2200" cap="all" dirty="0">
              <a:solidFill>
                <a:srgbClr val="10576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31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532859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11. ATRIBUIÇÕES E COMPETÊNCIAS DO SISTEMA DE CONTROLE INTERNO DO REGIME PRÓPRIO DE PREVIDÊNCIA – Ronaldo Ribeiro de Oliveira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endParaRPr lang="pt-BR" sz="2600" dirty="0">
              <a:latin typeface="Calibri" panose="020F0502020204030204" pitchFamily="34" charset="0"/>
            </a:endParaRP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600" dirty="0">
                <a:latin typeface="Calibri" panose="020F0502020204030204" pitchFamily="34" charset="0"/>
              </a:rPr>
              <a:t>12. O PROCESSO DOS TRIBUNAIS DE CONTAS E OS ACHADOS DE AUDITORIA EM RPPS: A TUTELA PROVISÓRIA COMO INSTRUMENTO EFETIVO DA ATUAÇÃO DO CONTROLE EXTERNO – Romano </a:t>
            </a:r>
            <a:r>
              <a:rPr lang="pt-BR" sz="2600" dirty="0" err="1">
                <a:latin typeface="Calibri" panose="020F0502020204030204" pitchFamily="34" charset="0"/>
              </a:rPr>
              <a:t>Scapin</a:t>
            </a:r>
            <a:endParaRPr lang="pt-BR" sz="2600" dirty="0">
              <a:latin typeface="Calibri" panose="020F0502020204030204" pitchFamily="34" charset="0"/>
            </a:endParaRP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endParaRPr lang="pt-BR" sz="2600" dirty="0">
              <a:latin typeface="Calibri" panose="020F050202020403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5880" y="0"/>
            <a:ext cx="8640960" cy="1368152"/>
          </a:xfrm>
        </p:spPr>
        <p:txBody>
          <a:bodyPr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GRUPO IV – CONTROLE</a:t>
            </a:r>
            <a:endParaRPr lang="pt-BR" sz="2200" cap="all" dirty="0">
              <a:solidFill>
                <a:srgbClr val="10576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10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377207"/>
            <a:ext cx="8229600" cy="5328592"/>
          </a:xfrm>
        </p:spPr>
        <p:txBody>
          <a:bodyPr>
            <a:noAutofit/>
          </a:bodyPr>
          <a:lstStyle/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400" dirty="0">
                <a:latin typeface="Calibri" panose="020F0502020204030204" pitchFamily="34" charset="0"/>
              </a:rPr>
              <a:t>1. Introdução</a:t>
            </a:r>
          </a:p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400" dirty="0" smtClean="0">
                <a:latin typeface="Calibri" panose="020F0502020204030204" pitchFamily="34" charset="0"/>
              </a:rPr>
              <a:t>2</a:t>
            </a:r>
            <a:r>
              <a:rPr lang="pt-BR" sz="2400" dirty="0">
                <a:latin typeface="Calibri" panose="020F0502020204030204" pitchFamily="34" charset="0"/>
              </a:rPr>
              <a:t>. A seguridade social e o seu financiamento</a:t>
            </a:r>
          </a:p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400" dirty="0" smtClean="0">
                <a:latin typeface="Calibri" panose="020F0502020204030204" pitchFamily="34" charset="0"/>
              </a:rPr>
              <a:t>3</a:t>
            </a:r>
            <a:r>
              <a:rPr lang="pt-BR" sz="2400" dirty="0">
                <a:latin typeface="Calibri" panose="020F0502020204030204" pitchFamily="34" charset="0"/>
              </a:rPr>
              <a:t>. Os princípios da preexistência de custeio e do equilíbrio financeiro e atuarial</a:t>
            </a:r>
          </a:p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400" dirty="0" smtClean="0">
                <a:latin typeface="Calibri" panose="020F0502020204030204" pitchFamily="34" charset="0"/>
              </a:rPr>
              <a:t>4</a:t>
            </a:r>
            <a:r>
              <a:rPr lang="pt-BR" sz="2400" dirty="0">
                <a:latin typeface="Calibri" panose="020F0502020204030204" pitchFamily="34" charset="0"/>
              </a:rPr>
              <a:t>. A existência ou não de déficit da previdência social no Brasil</a:t>
            </a:r>
          </a:p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400" dirty="0" smtClean="0">
                <a:latin typeface="Calibri" panose="020F0502020204030204" pitchFamily="34" charset="0"/>
              </a:rPr>
              <a:t>5</a:t>
            </a:r>
            <a:r>
              <a:rPr lang="pt-BR" sz="2400" dirty="0">
                <a:latin typeface="Calibri" panose="020F0502020204030204" pitchFamily="34" charset="0"/>
              </a:rPr>
              <a:t>. O RGPS – histórico de contribuição sem capitalização</a:t>
            </a:r>
          </a:p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400" dirty="0" smtClean="0">
                <a:latin typeface="Calibri" panose="020F0502020204030204" pitchFamily="34" charset="0"/>
              </a:rPr>
              <a:t>6</a:t>
            </a:r>
            <a:r>
              <a:rPr lang="pt-BR" sz="2400" dirty="0">
                <a:latin typeface="Calibri" panose="020F0502020204030204" pitchFamily="34" charset="0"/>
              </a:rPr>
              <a:t>. O RPPS – antecedentes históricos sem contribuição e sem capitalização</a:t>
            </a:r>
          </a:p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400" dirty="0" smtClean="0">
                <a:latin typeface="Calibri" panose="020F0502020204030204" pitchFamily="34" charset="0"/>
              </a:rPr>
              <a:t>7</a:t>
            </a:r>
            <a:r>
              <a:rPr lang="pt-BR" sz="2400" dirty="0">
                <a:latin typeface="Calibri" panose="020F0502020204030204" pitchFamily="34" charset="0"/>
              </a:rPr>
              <a:t>. </a:t>
            </a:r>
            <a:r>
              <a:rPr lang="pt-BR" sz="2400" dirty="0" smtClean="0">
                <a:latin typeface="Calibri" panose="020F0502020204030204" pitchFamily="34" charset="0"/>
              </a:rPr>
              <a:t>Conclusão</a:t>
            </a:r>
          </a:p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400" dirty="0" smtClean="0">
                <a:latin typeface="Calibri" panose="020F0502020204030204" pitchFamily="34" charset="0"/>
              </a:rPr>
              <a:t> </a:t>
            </a:r>
            <a:r>
              <a:rPr lang="pt-BR" sz="2400" dirty="0">
                <a:latin typeface="Calibri" panose="020F0502020204030204" pitchFamily="34" charset="0"/>
              </a:rPr>
              <a:t>8. Referências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endParaRPr lang="pt-BR" sz="2600" dirty="0">
              <a:latin typeface="Calibri" panose="020F050202020403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67328" cy="1368152"/>
          </a:xfrm>
        </p:spPr>
        <p:txBody>
          <a:bodyPr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CAUSAS DO DEFICIT DA PREVIDÊNCIA SOCIAL 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Domingos Augusto </a:t>
            </a:r>
            <a:r>
              <a:rPr lang="pt-BR" sz="28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Taufner</a:t>
            </a:r>
            <a:r>
              <a:rPr lang="pt-BR" sz="16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t-BR" sz="16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2200" b="0" cap="all" dirty="0">
              <a:solidFill>
                <a:srgbClr val="10576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94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377207"/>
            <a:ext cx="8229600" cy="5328592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Aposentados ou com direito adquirido até a EC 20/1998</a:t>
            </a:r>
          </a:p>
          <a:p>
            <a:pPr marL="514350" indent="-514350">
              <a:buAutoNum type="arabicPeriod"/>
            </a:pP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Ingressantes até a EC 20/1998 (sem o direito de se aposentar na data da referida emenda)</a:t>
            </a:r>
          </a:p>
          <a:p>
            <a:pPr marL="514350" indent="-514350">
              <a:buAutoNum type="arabicPeriod"/>
            </a:pP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Ingressantes entre a EC 20/1998 e a EC 41/2003</a:t>
            </a:r>
          </a:p>
          <a:p>
            <a:pPr marL="514350" indent="-514350">
              <a:buAutoNum type="arabicPeriod"/>
            </a:pP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Ingressantes após a EC 41/2003.</a:t>
            </a:r>
          </a:p>
          <a:p>
            <a:pPr marL="109728" indent="0" algn="just">
              <a:spcBef>
                <a:spcPts val="0"/>
              </a:spcBef>
              <a:spcAft>
                <a:spcPts val="1000"/>
              </a:spcAft>
              <a:buNone/>
            </a:pPr>
            <a:endParaRPr lang="pt-BR" sz="2600" dirty="0">
              <a:latin typeface="Calibri" panose="020F050202020403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-8257"/>
            <a:ext cx="8640960" cy="1368152"/>
          </a:xfrm>
        </p:spPr>
        <p:txBody>
          <a:bodyPr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QUATRO GRUPOS DE SERVIDORES PÚBLICOS </a:t>
            </a:r>
            <a:br>
              <a:rPr lang="pt-BR" sz="280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t-BR" sz="2800" dirty="0">
                <a:solidFill>
                  <a:prstClr val="black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(em termos de sustentabilidade financeira e atuarial)</a:t>
            </a:r>
            <a:endParaRPr lang="pt-BR" sz="2200" cap="all" dirty="0">
              <a:solidFill>
                <a:srgbClr val="10576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84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20" y="908720"/>
            <a:ext cx="8501122" cy="5067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Clr>
                <a:schemeClr val="bg2">
                  <a:lumMod val="50000"/>
                </a:schemeClr>
              </a:buClr>
              <a:buSzTx/>
              <a:buNone/>
            </a:pPr>
            <a:endParaRPr lang="pt-BR" sz="6600" b="1" cap="all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  <a:p>
            <a:pPr marL="0" indent="0" algn="ctr">
              <a:spcBef>
                <a:spcPts val="0"/>
              </a:spcBef>
              <a:buClr>
                <a:schemeClr val="bg2">
                  <a:lumMod val="50000"/>
                </a:schemeClr>
              </a:buClr>
              <a:buSzTx/>
              <a:buNone/>
            </a:pPr>
            <a:r>
              <a:rPr lang="pt-BR" sz="6600" b="1" cap="all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Processo no Tribunal de Contas</a:t>
            </a:r>
            <a:endParaRPr lang="pt-BR" sz="6600" b="1" cap="all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332656"/>
            <a:ext cx="8856984" cy="1156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Processo no Tribunal de Contas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3568" y="1772816"/>
            <a:ext cx="8136904" cy="39604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800" dirty="0">
                <a:cs typeface="Calibri" pitchFamily="34" charset="0"/>
              </a:rPr>
              <a:t>Responsabilidades do Gestor para com o Tribunal de Contas</a:t>
            </a:r>
          </a:p>
          <a:p>
            <a:pPr marL="0" indent="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800" dirty="0">
                <a:cs typeface="Calibri" pitchFamily="34" charset="0"/>
              </a:rPr>
              <a:t>Possíveis irregularidades (são apuradas mesmo que sem má-fé ou dolo; havendo dúvida a irregularidade é imputada na instrução inicial)</a:t>
            </a:r>
          </a:p>
          <a:p>
            <a:pPr marL="0" indent="0" algn="just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800" dirty="0">
                <a:cs typeface="Calibri" pitchFamily="34" charset="0"/>
              </a:rPr>
              <a:t>Etapas do Processo no Tribunal de Contas</a:t>
            </a:r>
          </a:p>
        </p:txBody>
      </p:sp>
    </p:spTree>
    <p:extLst>
      <p:ext uri="{BB962C8B-B14F-4D97-AF65-F5344CB8AC3E}">
        <p14:creationId xmlns:p14="http://schemas.microsoft.com/office/powerpoint/2010/main" val="212372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90872" y="1409320"/>
            <a:ext cx="8229600" cy="4683976"/>
          </a:xfrm>
        </p:spPr>
        <p:txBody>
          <a:bodyPr>
            <a:noAutofit/>
          </a:bodyPr>
          <a:lstStyle/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300" dirty="0"/>
              <a:t>Constatação de Irregularidade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300" dirty="0"/>
              <a:t>Instrução Técnica Inicial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300" dirty="0"/>
              <a:t>Citação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300" dirty="0"/>
              <a:t>Justificativas (alegações de defesa)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300" dirty="0"/>
              <a:t>Instrução Técnica Conclusiva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300" dirty="0"/>
              <a:t>Parecer do Ministério Público de Contas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300" dirty="0"/>
              <a:t>Defesa Oral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300" dirty="0"/>
              <a:t>Julgamento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300" dirty="0"/>
              <a:t>Recursos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300" dirty="0"/>
              <a:t>Execução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44016" y="197768"/>
            <a:ext cx="9036496" cy="1143000"/>
          </a:xfrm>
        </p:spPr>
        <p:txBody>
          <a:bodyPr>
            <a:no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itchFamily="34" charset="0"/>
              </a:rPr>
              <a:t>Etapas do processo no TC</a:t>
            </a:r>
            <a:r>
              <a:rPr lang="pt-BR" sz="44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itchFamily="34" charset="0"/>
              </a:rPr>
              <a:t/>
            </a:r>
            <a:br>
              <a:rPr lang="pt-BR" sz="44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itchFamily="34" charset="0"/>
              </a:rPr>
            </a:br>
            <a:r>
              <a:rPr lang="pt-BR" sz="3200" dirty="0">
                <a:solidFill>
                  <a:srgbClr val="105766"/>
                </a:solidFill>
                <a:effectLst/>
                <a:latin typeface="Calibri" panose="020F0502020204030204" pitchFamily="34" charset="0"/>
                <a:cs typeface="Calibri" pitchFamily="34" charset="0"/>
              </a:rPr>
              <a:t>(</a:t>
            </a:r>
            <a:r>
              <a:rPr lang="pt-BR" sz="2800" dirty="0">
                <a:solidFill>
                  <a:srgbClr val="105766"/>
                </a:solidFill>
                <a:effectLst/>
                <a:latin typeface="Calibri" panose="020F0502020204030204" pitchFamily="34" charset="0"/>
                <a:cs typeface="Calibri" pitchFamily="34" charset="0"/>
              </a:rPr>
              <a:t>detalhes na Lei Orgânica e no Regimento Interno</a:t>
            </a:r>
            <a:r>
              <a:rPr lang="pt-BR" sz="3200" dirty="0">
                <a:solidFill>
                  <a:srgbClr val="105766"/>
                </a:solidFill>
                <a:effectLst/>
                <a:latin typeface="Calibri" panose="020F0502020204030204" pitchFamily="34" charset="0"/>
                <a:cs typeface="Calibri" pitchFamily="34" charset="0"/>
              </a:rPr>
              <a:t>)</a:t>
            </a:r>
            <a:endParaRPr lang="pt-BR" sz="4000" dirty="0">
              <a:solidFill>
                <a:srgbClr val="105766"/>
              </a:solidFill>
              <a:effectLst/>
              <a:latin typeface="Calibri" panose="020F050202020403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4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268760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Etapas do Processo no TC</a:t>
            </a:r>
          </a:p>
        </p:txBody>
      </p:sp>
    </p:spTree>
    <p:extLst>
      <p:ext uri="{BB962C8B-B14F-4D97-AF65-F5344CB8AC3E}">
        <p14:creationId xmlns:p14="http://schemas.microsoft.com/office/powerpoint/2010/main" val="112117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248472"/>
          </a:xfrm>
        </p:spPr>
        <p:txBody>
          <a:bodyPr>
            <a:normAutofit fontScale="47500" lnSpcReduction="20000"/>
          </a:bodyPr>
          <a:lstStyle/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5100" dirty="0">
                <a:latin typeface="Calibri" pitchFamily="34" charset="0"/>
              </a:rPr>
              <a:t>Apresentadas (prazo entre 15 a 30 dias) após a citação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5100" dirty="0">
                <a:latin typeface="Calibri" pitchFamily="34" charset="0"/>
              </a:rPr>
              <a:t>Gestor deve explicar tecnicamente os indicativos de irregularidades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5100" dirty="0">
                <a:latin typeface="Calibri" pitchFamily="34" charset="0"/>
              </a:rPr>
              <a:t>Anexar documentos em seu favor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5100" dirty="0">
                <a:latin typeface="Calibri" pitchFamily="34" charset="0"/>
              </a:rPr>
              <a:t>Fazer os pedidos de provas previstos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5100" dirty="0">
                <a:latin typeface="Calibri" pitchFamily="34" charset="0"/>
              </a:rPr>
              <a:t>Evitar contradições, usando argumentos factíveis e sustentáveis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5100" dirty="0">
                <a:latin typeface="Calibri" pitchFamily="34" charset="0"/>
              </a:rPr>
              <a:t>Recorrer à Jurisprudência (judicial e dos TC)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5100" dirty="0">
                <a:latin typeface="Calibri" pitchFamily="34" charset="0"/>
              </a:rPr>
              <a:t>Não é obrigado ser representado por advogado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7544" y="171872"/>
            <a:ext cx="8229600" cy="952872"/>
          </a:xfrm>
        </p:spPr>
        <p:txBody>
          <a:bodyPr>
            <a:normAutofit/>
          </a:bodyPr>
          <a:lstStyle/>
          <a:p>
            <a:pPr algn="ctr"/>
            <a:r>
              <a:rPr lang="pt-BR" sz="48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itchFamily="34" charset="0"/>
              </a:rPr>
              <a:t>Justificativas</a:t>
            </a:r>
            <a:endParaRPr lang="pt-BR" sz="44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3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51520" y="1354765"/>
            <a:ext cx="8424936" cy="4090459"/>
          </a:xfrm>
        </p:spPr>
        <p:txBody>
          <a:bodyPr>
            <a:noAutofit/>
          </a:bodyPr>
          <a:lstStyle/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500" dirty="0">
                <a:latin typeface="+mj-lt"/>
              </a:rPr>
              <a:t>Momento importante de ter um contato mais pessoal com o Tribunal de Contas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500" dirty="0">
                <a:latin typeface="+mj-lt"/>
              </a:rPr>
              <a:t>Apresentada pelo próprio gestor ou por advogado particular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500" dirty="0">
                <a:latin typeface="+mj-lt"/>
              </a:rPr>
              <a:t>O Regimento Interno pode permitir a juntada de documentos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500" dirty="0">
                <a:latin typeface="+mj-lt"/>
              </a:rPr>
              <a:t>Deve ser bem preparada para ficar sintética, clara, objetiva, além de ressaltar de maneira mais enfática os pontos mais importantes da defesa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967730"/>
          </a:xfrm>
        </p:spPr>
        <p:txBody>
          <a:bodyPr>
            <a:norm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itchFamily="34" charset="0"/>
              </a:rPr>
              <a:t>Defesa Oral</a:t>
            </a:r>
          </a:p>
        </p:txBody>
      </p:sp>
    </p:spTree>
    <p:extLst>
      <p:ext uri="{BB962C8B-B14F-4D97-AF65-F5344CB8AC3E}">
        <p14:creationId xmlns:p14="http://schemas.microsoft.com/office/powerpoint/2010/main" val="306851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96544"/>
          </a:xfrm>
        </p:spPr>
        <p:txBody>
          <a:bodyPr>
            <a:noAutofit/>
          </a:bodyPr>
          <a:lstStyle/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600" dirty="0">
                <a:latin typeface="Calibri" pitchFamily="34" charset="0"/>
              </a:rPr>
              <a:t>Possibilidade de questionar (e reformar) as decisões do TC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600" dirty="0">
                <a:latin typeface="Calibri" pitchFamily="34" charset="0"/>
              </a:rPr>
              <a:t>Observar os prazos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600" dirty="0">
                <a:latin typeface="Calibri" pitchFamily="34" charset="0"/>
              </a:rPr>
              <a:t>Não adianta simplesmente repetir as justificativas, mas pode reafirmá-las usando elementos novos.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600" dirty="0">
                <a:latin typeface="Calibri" pitchFamily="34" charset="0"/>
              </a:rPr>
              <a:t>Recurso de Reconsideração, Recurso de Revisão, Embargos, Agravo, Pedido de Reexame e outros</a:t>
            </a:r>
          </a:p>
          <a:p>
            <a:pPr marL="457200" indent="-457200" algn="just">
              <a:spcBef>
                <a:spcPts val="0"/>
              </a:spcBef>
              <a:spcAft>
                <a:spcPts val="1000"/>
              </a:spcAft>
              <a:buSzPct val="90000"/>
              <a:buFont typeface="Wingdings" pitchFamily="2" charset="2"/>
              <a:buChar char="Ø"/>
            </a:pPr>
            <a:r>
              <a:rPr lang="pt-BR" sz="2600" dirty="0">
                <a:latin typeface="Calibri" pitchFamily="34" charset="0"/>
              </a:rPr>
              <a:t>Possibilidade de recurso judicial: chance de sucesso é pequena, salvo quando o TC não respeita o devido processo legal ou quando comete erro jurídico grave.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7544" y="346646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itchFamily="34" charset="0"/>
              </a:rPr>
              <a:t>Recursos</a:t>
            </a:r>
          </a:p>
        </p:txBody>
      </p:sp>
    </p:spTree>
    <p:extLst>
      <p:ext uri="{BB962C8B-B14F-4D97-AF65-F5344CB8AC3E}">
        <p14:creationId xmlns:p14="http://schemas.microsoft.com/office/powerpoint/2010/main" val="321728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23528" y="908720"/>
            <a:ext cx="8363272" cy="4896544"/>
          </a:xfrm>
        </p:spPr>
        <p:txBody>
          <a:bodyPr anchor="ctr">
            <a:noAutofit/>
          </a:bodyPr>
          <a:lstStyle/>
          <a:p>
            <a:pPr marL="109728" indent="0">
              <a:buNone/>
            </a:pPr>
            <a:endParaRPr lang="pt-BR" sz="2400" dirty="0">
              <a:latin typeface="Calibri" panose="020F0502020204030204" pitchFamily="34" charset="0"/>
            </a:endParaRP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r>
              <a:rPr lang="pt-BR" sz="2400" dirty="0">
                <a:latin typeface="+mj-lt"/>
              </a:rPr>
              <a:t>Ler bem a lei e regulamentos para cumprir os itens, inclusive os formais;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r>
              <a:rPr lang="pt-BR" sz="2400" dirty="0">
                <a:latin typeface="+mj-lt"/>
              </a:rPr>
              <a:t>Cumprir os prazos para envio de informações;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r>
              <a:rPr lang="pt-BR" sz="2400" dirty="0">
                <a:latin typeface="+mj-lt"/>
              </a:rPr>
              <a:t>Acompanhar os processos;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r>
              <a:rPr lang="pt-BR" sz="2400" dirty="0">
                <a:latin typeface="+mj-lt"/>
              </a:rPr>
              <a:t>Procurar saber do que se trata, para trazer a informação adequada;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r>
              <a:rPr lang="pt-BR" sz="2400" dirty="0">
                <a:latin typeface="+mj-lt"/>
              </a:rPr>
              <a:t>Esclarecer bem o que faz (boa comunicação);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r>
              <a:rPr lang="pt-BR" sz="2400" dirty="0">
                <a:latin typeface="+mj-lt"/>
              </a:rPr>
              <a:t>Manter a documentação em dia, inclusive no seu arquivamento;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r>
              <a:rPr lang="pt-BR" sz="2400" dirty="0">
                <a:latin typeface="+mj-lt"/>
              </a:rPr>
              <a:t>Estabelecer diálogo republicando com órgãos de controle.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itchFamily="34" charset="0"/>
              </a:rPr>
              <a:t>Orientações Finais</a:t>
            </a:r>
          </a:p>
        </p:txBody>
      </p:sp>
    </p:spTree>
    <p:extLst>
      <p:ext uri="{BB962C8B-B14F-4D97-AF65-F5344CB8AC3E}">
        <p14:creationId xmlns:p14="http://schemas.microsoft.com/office/powerpoint/2010/main" val="277379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51814"/>
            <a:ext cx="5688632" cy="103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23528" y="2417433"/>
            <a:ext cx="8229600" cy="867551"/>
          </a:xfrm>
        </p:spPr>
        <p:txBody>
          <a:bodyPr>
            <a:normAutofit fontScale="32500" lnSpcReduction="20000"/>
          </a:bodyPr>
          <a:lstStyle/>
          <a:p>
            <a:pPr marL="109728" indent="0" algn="ctr">
              <a:buNone/>
            </a:pPr>
            <a:endParaRPr lang="pt-BR" sz="4500" dirty="0"/>
          </a:p>
          <a:p>
            <a:pPr marL="109728" indent="0" algn="ctr">
              <a:buNone/>
            </a:pPr>
            <a:r>
              <a:rPr lang="pt-BR" sz="12600" b="1" dirty="0">
                <a:latin typeface="Calibri" pitchFamily="34" charset="0"/>
                <a:cs typeface="Calibri" pitchFamily="34" charset="0"/>
              </a:rPr>
              <a:t>Contatos:</a:t>
            </a:r>
          </a:p>
        </p:txBody>
      </p:sp>
      <p:sp>
        <p:nvSpPr>
          <p:cNvPr id="10" name="Espaço Reservado para Conteúdo 4"/>
          <p:cNvSpPr txBox="1">
            <a:spLocks/>
          </p:cNvSpPr>
          <p:nvPr/>
        </p:nvSpPr>
        <p:spPr>
          <a:xfrm>
            <a:off x="251520" y="2924944"/>
            <a:ext cx="8229600" cy="223224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endParaRPr lang="pt-BR" sz="2800" b="1" dirty="0"/>
          </a:p>
          <a:p>
            <a:pPr marL="109728" indent="0" algn="ctr">
              <a:buFont typeface="Wingdings 3"/>
              <a:buNone/>
            </a:pPr>
            <a:r>
              <a:rPr lang="pt-BR" sz="2800" b="1" dirty="0" err="1">
                <a:latin typeface="Calibri" pitchFamily="34" charset="0"/>
                <a:cs typeface="Calibri" pitchFamily="34" charset="0"/>
              </a:rPr>
              <a:t>Tel</a:t>
            </a:r>
            <a:r>
              <a:rPr lang="pt-BR" sz="2800" b="1" dirty="0">
                <a:latin typeface="Calibri" pitchFamily="34" charset="0"/>
                <a:cs typeface="Calibri" pitchFamily="34" charset="0"/>
              </a:rPr>
              <a:t>: (27) 3334-7701</a:t>
            </a:r>
          </a:p>
          <a:p>
            <a:pPr marL="109728" indent="0" algn="ctr">
              <a:buFont typeface="Wingdings 3"/>
              <a:buNone/>
            </a:pPr>
            <a:endParaRPr lang="pt-BR" sz="2800" b="1" dirty="0">
              <a:latin typeface="Calibri" pitchFamily="34" charset="0"/>
              <a:cs typeface="Calibri" pitchFamily="34" charset="0"/>
            </a:endParaRPr>
          </a:p>
          <a:p>
            <a:pPr marL="109728" indent="0" algn="ctr">
              <a:buFont typeface="Wingdings 3"/>
              <a:buNone/>
            </a:pPr>
            <a:r>
              <a:rPr lang="pt-BR" sz="2800" b="1" dirty="0">
                <a:latin typeface="Calibri" pitchFamily="34" charset="0"/>
                <a:cs typeface="Calibri" pitchFamily="34" charset="0"/>
              </a:rPr>
              <a:t>E-mail: domingos.taufner@tce.es.gov.br</a:t>
            </a:r>
          </a:p>
          <a:p>
            <a:pPr marL="109728" indent="0">
              <a:buFont typeface="Wingdings 3"/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4666"/>
            <a:ext cx="2808312" cy="624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69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1052736"/>
            <a:ext cx="8636496" cy="1017458"/>
          </a:xfrm>
        </p:spPr>
        <p:txBody>
          <a:bodyPr>
            <a:noAutofit/>
          </a:bodyPr>
          <a:lstStyle/>
          <a:p>
            <a:pPr algn="ctr"/>
            <a:r>
              <a:rPr lang="pt-BR" sz="5400" dirty="0" smtClean="0">
                <a:solidFill>
                  <a:srgbClr val="105766"/>
                </a:solidFill>
                <a:latin typeface="Calibri" panose="020F0502020204030204" pitchFamily="34" charset="0"/>
              </a:rPr>
              <a:t>Detalhando algumas IRREGULARIDADES em RPPS</a:t>
            </a:r>
            <a:endParaRPr lang="pt-BR" sz="5400" dirty="0">
              <a:solidFill>
                <a:srgbClr val="105766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5616" y="2276872"/>
            <a:ext cx="7772400" cy="2592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2800" dirty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3600" b="1" dirty="0" smtClean="0">
                <a:solidFill>
                  <a:schemeClr val="tx1"/>
                </a:solidFill>
                <a:latin typeface="+mj-lt"/>
              </a:rPr>
              <a:t>Atos de Pessoal</a:t>
            </a: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3600" b="1" dirty="0" smtClean="0">
                <a:solidFill>
                  <a:schemeClr val="tx1"/>
                </a:solidFill>
                <a:effectLst/>
                <a:latin typeface="+mj-lt"/>
              </a:rPr>
              <a:t> Auditoria Geral</a:t>
            </a:r>
          </a:p>
          <a:p>
            <a:pPr algn="just" eaLnBrk="1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pt-BR" sz="3600" b="1" dirty="0" smtClean="0">
                <a:solidFill>
                  <a:schemeClr val="tx1"/>
                </a:solidFill>
                <a:latin typeface="+mj-lt"/>
              </a:rPr>
              <a:t> Auditoria Previdenciária</a:t>
            </a:r>
            <a:endParaRPr lang="pt-BR" sz="3600" b="1" dirty="0"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292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268761"/>
            <a:ext cx="8352928" cy="4608512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200" dirty="0">
                <a:latin typeface="Calibri" panose="020F0502020204030204" pitchFamily="34" charset="0"/>
              </a:rPr>
              <a:t>Falta de publicação dos atos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200" dirty="0">
                <a:latin typeface="Calibri" panose="020F0502020204030204" pitchFamily="34" charset="0"/>
              </a:rPr>
              <a:t>Ausência de controle nas admissões dos nomeados que não tomaram posse e dos exonerados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200" dirty="0">
                <a:latin typeface="Calibri" panose="020F0502020204030204" pitchFamily="34" charset="0"/>
              </a:rPr>
              <a:t>Não exigência dos documentos previstos no edital do concurso público para o cargo efetivo.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200" dirty="0">
                <a:latin typeface="Calibri" panose="020F0502020204030204" pitchFamily="34" charset="0"/>
              </a:rPr>
              <a:t>Equívoco nos cálculos da média para fins de cálculo dos proventos de aposentadoria e pensões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200" dirty="0">
                <a:latin typeface="Calibri" panose="020F0502020204030204" pitchFamily="34" charset="0"/>
              </a:rPr>
              <a:t>Não observância da aposentadoria compulsória aos 70 anos de idade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pt-BR" sz="2200" dirty="0">
                <a:latin typeface="Calibri" panose="020F0502020204030204" pitchFamily="34" charset="0"/>
              </a:rPr>
              <a:t>Problemas com a perícia médica nas aposentadorias por invalidez</a:t>
            </a:r>
            <a:endParaRPr lang="pt-BR" sz="22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3966" cy="1143000"/>
          </a:xfrm>
        </p:spPr>
        <p:txBody>
          <a:bodyPr>
            <a:no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latin typeface="Calibri" panose="020F0502020204030204" pitchFamily="34" charset="0"/>
              </a:rPr>
              <a:t>Problemas nos atos de pessoal</a:t>
            </a:r>
          </a:p>
        </p:txBody>
      </p:sp>
    </p:spTree>
    <p:extLst>
      <p:ext uri="{BB962C8B-B14F-4D97-AF65-F5344CB8AC3E}">
        <p14:creationId xmlns:p14="http://schemas.microsoft.com/office/powerpoint/2010/main" val="162983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96752"/>
            <a:ext cx="8424936" cy="4824537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3600" dirty="0">
                <a:latin typeface="Calibri" panose="020F0502020204030204" pitchFamily="34" charset="0"/>
              </a:rPr>
              <a:t>Ausência de embasamento legal relativo à concessão de vantagens pecuniárias incluídas na fixação de proventos;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3600" dirty="0">
                <a:latin typeface="Calibri" panose="020F0502020204030204" pitchFamily="34" charset="0"/>
              </a:rPr>
              <a:t>No caso de aposentadoria voluntária, requerimento sem a correta referência ao embasamento legal da concessão pretendida e ausência da assinatura do requerente;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3600" dirty="0">
                <a:latin typeface="Calibri" panose="020F0502020204030204" pitchFamily="34" charset="0"/>
              </a:rPr>
              <a:t>Ausência da memória de cálculo relativa à concessão das vantagens pecuniárias incluídas nos proventos;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3600" dirty="0">
                <a:latin typeface="Calibri" panose="020F0502020204030204" pitchFamily="34" charset="0"/>
              </a:rPr>
              <a:t>Inclusão de parcela de caráter transitório na fixação de proventos;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3600" dirty="0">
                <a:latin typeface="Calibri" panose="020F0502020204030204" pitchFamily="34" charset="0"/>
              </a:rPr>
              <a:t>Juntada de cópia de documentos pessoais do servidor sem a devida conferência com os documentos originais (não atendimento ao parágrafo único do art. 18, da IN 31/2014, que disciplina tal procedimento);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3600" dirty="0">
                <a:latin typeface="Calibri" panose="020F0502020204030204" pitchFamily="34" charset="0"/>
              </a:rPr>
              <a:t>Atos concessórios citando legislação incorreta;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3966" cy="1143000"/>
          </a:xfrm>
        </p:spPr>
        <p:txBody>
          <a:bodyPr>
            <a:no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latin typeface="Calibri" panose="020F0502020204030204" pitchFamily="34" charset="0"/>
              </a:rPr>
              <a:t>Problemas nos atos de pessoal</a:t>
            </a:r>
          </a:p>
        </p:txBody>
      </p:sp>
    </p:spTree>
    <p:extLst>
      <p:ext uri="{BB962C8B-B14F-4D97-AF65-F5344CB8AC3E}">
        <p14:creationId xmlns:p14="http://schemas.microsoft.com/office/powerpoint/2010/main" val="102218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484785"/>
            <a:ext cx="8352928" cy="4536504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>
                <a:latin typeface="Calibri" panose="020F0502020204030204" pitchFamily="34" charset="0"/>
              </a:rPr>
              <a:t>Equívocos ao tornar sem efeito atos concessórios, já registrados nesta Corte, revogando-os ao invés de retificá-los;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>
                <a:latin typeface="Calibri" panose="020F0502020204030204" pitchFamily="34" charset="0"/>
              </a:rPr>
              <a:t>Encaminhamento de processos com ações judiciais, cujas decisões ainda não transitaram em julgado</a:t>
            </a:r>
            <a:r>
              <a:rPr lang="pt-BR" b="1" dirty="0">
                <a:latin typeface="Calibri" panose="020F0502020204030204" pitchFamily="34" charset="0"/>
              </a:rPr>
              <a:t>;</a:t>
            </a:r>
            <a:endParaRPr lang="pt-BR" dirty="0">
              <a:latin typeface="Calibri" panose="020F050202020403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>
                <a:latin typeface="Calibri" panose="020F0502020204030204" pitchFamily="34" charset="0"/>
              </a:rPr>
              <a:t>Não apensamento do processo de aposentadoria ao de pensão quando o </a:t>
            </a:r>
            <a:r>
              <a:rPr lang="pt-BR" dirty="0" err="1">
                <a:latin typeface="Calibri" panose="020F0502020204030204" pitchFamily="34" charset="0"/>
              </a:rPr>
              <a:t>ex-segurado</a:t>
            </a:r>
            <a:r>
              <a:rPr lang="pt-BR" dirty="0">
                <a:latin typeface="Calibri" panose="020F0502020204030204" pitchFamily="34" charset="0"/>
              </a:rPr>
              <a:t> já se encontrava na inatividade para subsidiar a análise da concessão do benefício da pensão; (artigo 16, §§ 2º, 3º e 4º da IN 31/2014, que disciplina tal procedimento;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>
                <a:latin typeface="Calibri" panose="020F0502020204030204" pitchFamily="34" charset="0"/>
              </a:rPr>
              <a:t>Nos casos de aposentadoria voluntária especial de magistério, ausência de declaração informando o período em que o servidor esteve atuando em regência de classe.</a:t>
            </a:r>
            <a:r>
              <a:rPr lang="pt-BR" b="1" dirty="0">
                <a:latin typeface="Calibri" panose="020F0502020204030204" pitchFamily="34" charset="0"/>
              </a:rPr>
              <a:t> </a:t>
            </a:r>
            <a:endParaRPr lang="pt-BR" dirty="0">
              <a:latin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3966" cy="1143000"/>
          </a:xfrm>
        </p:spPr>
        <p:txBody>
          <a:bodyPr>
            <a:noAutofit/>
          </a:bodyPr>
          <a:lstStyle/>
          <a:p>
            <a:pPr algn="ctr"/>
            <a:r>
              <a:rPr lang="pt-BR" sz="4400" cap="all" dirty="0">
                <a:solidFill>
                  <a:srgbClr val="105766"/>
                </a:solidFill>
                <a:latin typeface="Calibri" panose="020F0502020204030204" pitchFamily="34" charset="0"/>
              </a:rPr>
              <a:t>Problemas nos atos de pessoal</a:t>
            </a:r>
          </a:p>
        </p:txBody>
      </p:sp>
    </p:spTree>
    <p:extLst>
      <p:ext uri="{BB962C8B-B14F-4D97-AF65-F5344CB8AC3E}">
        <p14:creationId xmlns:p14="http://schemas.microsoft.com/office/powerpoint/2010/main" val="659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ACHADOS em Auditoria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556792"/>
            <a:ext cx="7848872" cy="4464496"/>
          </a:xfrm>
        </p:spPr>
        <p:txBody>
          <a:bodyPr>
            <a:normAutofit lnSpcReduction="10000"/>
          </a:bodyPr>
          <a:lstStyle/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400" dirty="0">
                <a:latin typeface="+mj-lt"/>
              </a:rPr>
              <a:t>Uso de assessoria para trabalhos permanentes que poderiam ser executado por servidores públicos concursados.</a:t>
            </a:r>
          </a:p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400" dirty="0">
                <a:latin typeface="+mj-lt"/>
              </a:rPr>
              <a:t>Excesso de cargos em comissão</a:t>
            </a:r>
          </a:p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400" dirty="0">
                <a:latin typeface="+mj-lt"/>
              </a:rPr>
              <a:t>Contratação temporária sem previsão legal e sem processo seletivo.</a:t>
            </a:r>
          </a:p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400" dirty="0">
                <a:latin typeface="+mj-lt"/>
              </a:rPr>
              <a:t>Não observância dos tetos constitucionais dos benefícios</a:t>
            </a:r>
            <a:r>
              <a:rPr lang="pt-BR" sz="2300" dirty="0">
                <a:latin typeface="+mj-lt"/>
              </a:rPr>
              <a:t>.</a:t>
            </a:r>
          </a:p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300" dirty="0">
                <a:latin typeface="+mj-lt"/>
              </a:rPr>
              <a:t>Registro falho do inventário patrimonial</a:t>
            </a:r>
          </a:p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300" dirty="0">
                <a:latin typeface="+mj-lt"/>
              </a:rPr>
              <a:t>Pagamento por serviços não realizados</a:t>
            </a:r>
          </a:p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endParaRPr lang="pt-BR" sz="2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502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116632"/>
            <a:ext cx="8229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ACHADOS em Auditoria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259632"/>
            <a:ext cx="7543800" cy="5121696"/>
          </a:xfrm>
        </p:spPr>
        <p:txBody>
          <a:bodyPr>
            <a:normAutofit lnSpcReduction="10000"/>
          </a:bodyPr>
          <a:lstStyle/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800" dirty="0">
                <a:latin typeface="Calibri" pitchFamily="34" charset="0"/>
              </a:rPr>
              <a:t>Dispensa e inexigibilidade de licitações sem respaldo legal e/ou sem observância das formalidades, inclusive publicações</a:t>
            </a:r>
          </a:p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800" dirty="0">
                <a:latin typeface="Calibri" pitchFamily="34" charset="0"/>
              </a:rPr>
              <a:t>Ausência de fiscal de contrato</a:t>
            </a:r>
          </a:p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800" dirty="0">
                <a:latin typeface="Calibri" pitchFamily="34" charset="0"/>
              </a:rPr>
              <a:t>Ausência de aplicabilidade de sanção por falha do contratado</a:t>
            </a:r>
          </a:p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800" dirty="0">
                <a:latin typeface="Calibri" pitchFamily="34" charset="0"/>
              </a:rPr>
              <a:t>Comissão de Licitação sem o mínimo de 2 efetivos dentre os três membros</a:t>
            </a:r>
          </a:p>
          <a:p>
            <a:pPr algn="just" eaLnBrk="1" hangingPunct="1"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Ø"/>
              <a:defRPr/>
            </a:pPr>
            <a:r>
              <a:rPr lang="pt-BR" sz="2800" dirty="0">
                <a:latin typeface="Calibri" pitchFamily="34" charset="0"/>
              </a:rPr>
              <a:t>Equipe de apoio do pregão sem observar a regra de que a maioria deve ser formada por servidores efetivos.</a:t>
            </a:r>
          </a:p>
        </p:txBody>
      </p:sp>
    </p:spTree>
    <p:extLst>
      <p:ext uri="{BB962C8B-B14F-4D97-AF65-F5344CB8AC3E}">
        <p14:creationId xmlns:p14="http://schemas.microsoft.com/office/powerpoint/2010/main" val="158784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99592" y="476672"/>
            <a:ext cx="7543800" cy="3096344"/>
          </a:xfrm>
        </p:spPr>
        <p:txBody>
          <a:bodyPr>
            <a:noAutofit/>
          </a:bodyPr>
          <a:lstStyle/>
          <a:p>
            <a:pPr marL="109728" indent="0" algn="ctr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pt-BR" sz="6600" b="1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AUDITORIA PREVIDENCIÁRIA</a:t>
            </a:r>
          </a:p>
          <a:p>
            <a:pPr marL="109728" indent="0" algn="ctr">
              <a:spcBef>
                <a:spcPts val="0"/>
              </a:spcBef>
              <a:spcAft>
                <a:spcPts val="1000"/>
              </a:spcAft>
              <a:buNone/>
              <a:defRPr/>
            </a:pPr>
            <a:endParaRPr lang="pt-BR" sz="4000" b="1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109728" indent="0" algn="ctr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pt-BR" sz="4000" b="1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DIAGNÓSTICO FEITO PELA SECEX PREVIDÊNCIA DO TCE-ES relativa à fiscalização dos </a:t>
            </a:r>
            <a:r>
              <a:rPr lang="pt-BR" sz="4000" b="1" cap="all" dirty="0" err="1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rpps</a:t>
            </a:r>
            <a:r>
              <a:rPr lang="pt-BR" sz="4000" b="1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pelos Tribunais de contas</a:t>
            </a:r>
            <a:endParaRPr lang="pt-BR" sz="4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9122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t-BR" sz="48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Principais dificuldades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268760"/>
            <a:ext cx="8075240" cy="4675658"/>
          </a:xfrm>
        </p:spPr>
        <p:txBody>
          <a:bodyPr>
            <a:normAutofit fontScale="85000" lnSpcReduction="20000"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Estrutura administrativa precária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capacitação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Governança deficiente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conhecimento dos gestores do assunto “Previdência”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Agentes políticos (prefeitos, vereadores, </a:t>
            </a:r>
            <a:r>
              <a:rPr lang="pt-BR" dirty="0" err="1"/>
              <a:t>etc</a:t>
            </a:r>
            <a:r>
              <a:rPr lang="pt-BR" dirty="0"/>
              <a:t>) não veem a previdência como uma política de Estado 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Pouca importância dada ao RPPS pelos poderes Executivo e Legislativo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Políticas de pessoal dos entes não se preocupam com o aspecto previdenciário (impactos na previdência)</a:t>
            </a:r>
          </a:p>
        </p:txBody>
      </p:sp>
    </p:spTree>
    <p:extLst>
      <p:ext uri="{BB962C8B-B14F-4D97-AF65-F5344CB8AC3E}">
        <p14:creationId xmlns:p14="http://schemas.microsoft.com/office/powerpoint/2010/main" val="13101026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32856"/>
            <a:ext cx="9144000" cy="2232248"/>
          </a:xfrm>
        </p:spPr>
        <p:txBody>
          <a:bodyPr>
            <a:normAutofit/>
          </a:bodyPr>
          <a:lstStyle/>
          <a:p>
            <a:pPr marL="109728" indent="0" algn="ctr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pt-BR" sz="6000" b="1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Principais falhas, riscos e irregularidades</a:t>
            </a:r>
            <a:endParaRPr lang="pt-BR" sz="6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3526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ATUARIAL </a:t>
            </a:r>
            <a:b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t-BR" sz="36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Base de dados</a:t>
            </a:r>
            <a:endParaRPr lang="pt-BR" sz="44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417638"/>
            <a:ext cx="8075240" cy="4315618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2100" dirty="0"/>
              <a:t>Ausência de base cadastral com informações pessoais e previdenciárias de todos os segurados inativos e pensionistas;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2100" dirty="0"/>
              <a:t> Ausência de base cadastral ou de acesso </a:t>
            </a:r>
            <a:r>
              <a:rPr lang="pt-BR" sz="2100" dirty="0" err="1"/>
              <a:t>on</a:t>
            </a:r>
            <a:r>
              <a:rPr lang="pt-BR" sz="2100" dirty="0"/>
              <a:t> </a:t>
            </a:r>
            <a:r>
              <a:rPr lang="pt-BR" sz="2100" dirty="0" err="1"/>
              <a:t>line</a:t>
            </a:r>
            <a:r>
              <a:rPr lang="pt-BR" sz="2100" dirty="0"/>
              <a:t> da base cadastral dos servidores ativos e seus dependentes;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2100" dirty="0"/>
              <a:t>Ausência de recadastramento anual dos aposentados e pensionistas;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2100" dirty="0"/>
              <a:t>Ausência de censo previdenciário periódico englobando todos os servidores, inclusive servidores ativos;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2100" dirty="0"/>
              <a:t>Ressalvas na avaliação atuarial sobre base de dados.</a:t>
            </a:r>
          </a:p>
        </p:txBody>
      </p:sp>
    </p:spTree>
    <p:extLst>
      <p:ext uri="{BB962C8B-B14F-4D97-AF65-F5344CB8AC3E}">
        <p14:creationId xmlns:p14="http://schemas.microsoft.com/office/powerpoint/2010/main" val="3801219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ATUARIAL </a:t>
            </a:r>
            <a:b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t-BR" sz="44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Hipóteses e premissas atuariais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417638"/>
            <a:ext cx="8075240" cy="4819674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endParaRPr lang="pt-BR" dirty="0"/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 smtClean="0"/>
              <a:t>Utilização indevida da juros </a:t>
            </a:r>
            <a:r>
              <a:rPr lang="pt-BR" dirty="0"/>
              <a:t>real </a:t>
            </a:r>
            <a:r>
              <a:rPr lang="pt-BR" dirty="0" smtClean="0"/>
              <a:t>permitida </a:t>
            </a:r>
            <a:r>
              <a:rPr lang="pt-BR" dirty="0"/>
              <a:t>pela Port. MPS 403/08</a:t>
            </a:r>
            <a:r>
              <a:rPr lang="pt-BR" dirty="0" smtClean="0"/>
              <a:t>; (agora deverá ser verificada a Portaria MF 464/2018)</a:t>
            </a:r>
            <a:endParaRPr lang="pt-BR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 smtClean="0"/>
              <a:t>Utilização indevida </a:t>
            </a:r>
            <a:r>
              <a:rPr lang="pt-BR" dirty="0"/>
              <a:t>da taxa </a:t>
            </a:r>
            <a:r>
              <a:rPr lang="pt-BR" dirty="0" smtClean="0"/>
              <a:t>de </a:t>
            </a:r>
            <a:r>
              <a:rPr lang="pt-BR" dirty="0"/>
              <a:t>crescimento real de remuneração estabelecida pela Port. MPS 403/08. (agora deverá ser verificada a Portaria MF 464/2018)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 smtClean="0"/>
              <a:t>Diferenças </a:t>
            </a:r>
            <a:r>
              <a:rPr lang="pt-BR" dirty="0"/>
              <a:t>nas projeções de receitas e despesas previdenciárias</a:t>
            </a:r>
          </a:p>
        </p:txBody>
      </p:sp>
    </p:spTree>
    <p:extLst>
      <p:ext uri="{BB962C8B-B14F-4D97-AF65-F5344CB8AC3E}">
        <p14:creationId xmlns:p14="http://schemas.microsoft.com/office/powerpoint/2010/main" val="1754913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ATUARIAL </a:t>
            </a:r>
            <a:b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BR" sz="44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Legislação Municipal</a:t>
            </a:r>
            <a:endParaRPr lang="pt-BR" sz="44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628800"/>
            <a:ext cx="8075240" cy="4464496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Estudo atuarial que considere alíquotas de custeio e de amortização do déficit diferentes daquelas estabelecidas nas leis municipais;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Estudo atuarial que desconsidere benefícios imputados ao regime pela legislação municipal;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Estudo atuarial que considere benefícios além daqueles imputados pela legislação municipal ao RPPS.</a:t>
            </a:r>
          </a:p>
        </p:txBody>
      </p:sp>
    </p:spTree>
    <p:extLst>
      <p:ext uri="{BB962C8B-B14F-4D97-AF65-F5344CB8AC3E}">
        <p14:creationId xmlns:p14="http://schemas.microsoft.com/office/powerpoint/2010/main" val="2415363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3541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ATUARIAL </a:t>
            </a:r>
            <a:b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t-BR" sz="32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BR" sz="32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Provisões matemáticas previdenciárias/Necessidade de financiamento do RPPS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844824"/>
            <a:ext cx="8075240" cy="4320480"/>
          </a:xfrm>
        </p:spPr>
        <p:txBody>
          <a:bodyPr>
            <a:normAutofit fontScale="92500" lnSpcReduction="10000"/>
          </a:bodyPr>
          <a:lstStyle/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Provisões matemáticas contabilizadas indevidamente: valores, competência, etc.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Alíquotas de contribuição dos servidores ativos inferiores às dos servidores titulares de cargos efetivos da União;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Contribuição patronal ao regime próprio inferior ao valor da contribuição do servidor ativo, ou superior ao dobro desta contribuição;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Inexequibilidade do plano de amortização do déficit, diante da avaliação de sua progressividade;</a:t>
            </a:r>
          </a:p>
        </p:txBody>
      </p:sp>
    </p:spTree>
    <p:extLst>
      <p:ext uri="{BB962C8B-B14F-4D97-AF65-F5344CB8AC3E}">
        <p14:creationId xmlns:p14="http://schemas.microsoft.com/office/powerpoint/2010/main" val="18748402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32656"/>
            <a:ext cx="9144000" cy="142617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4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ATUARIAL </a:t>
            </a:r>
            <a:r>
              <a:rPr lang="pt-BR" sz="32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/>
            </a:r>
            <a:br>
              <a:rPr lang="pt-BR" sz="32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t-BR" sz="32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BR" sz="32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Provisões matemáticas previdenciárias/Necessidade de financiamento do RPPS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2204864"/>
            <a:ext cx="8075240" cy="4104456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estudos sobre a viabilidade orçamentária, econômica e financeira do plano de custeio/amortização para o município;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Incompatibilidade do plano de custeio/amortização do déficit com o plano de custeio sugerido no Relatório Anual de Avaliação Atuarial;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CRP inválido em razão de desequilíbrio financeiro e atuarial.</a:t>
            </a:r>
          </a:p>
        </p:txBody>
      </p:sp>
    </p:spTree>
    <p:extLst>
      <p:ext uri="{BB962C8B-B14F-4D97-AF65-F5344CB8AC3E}">
        <p14:creationId xmlns:p14="http://schemas.microsoft.com/office/powerpoint/2010/main" val="10108614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34213" y="485800"/>
            <a:ext cx="9144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ATUARIAL </a:t>
            </a:r>
            <a:r>
              <a:rPr lang="pt-BR" sz="32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/>
            </a:r>
            <a:br>
              <a:rPr lang="pt-BR" sz="32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t-BR" sz="32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BR" sz="32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Provisões matemáticas previdenciárias/Necessidade de financiamento do RPPS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2060848"/>
            <a:ext cx="8075240" cy="4176464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estudos sobre a viabilidade orçamentária, econômica e financeira do plano de custeio/amortização para o município;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Incompatibilidade do plano de custeio/amortização do déficit com o plano de custeio sugerido no Relatório Anual de Avaliação Atuarial;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CRP inválido em razão de desequilíbrio financeiro e atuarial.</a:t>
            </a:r>
          </a:p>
          <a:p>
            <a:endParaRPr lang="pt-BR" dirty="0"/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21106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DE RECURSOS/RECEITAS</a:t>
            </a:r>
            <a:r>
              <a:rPr lang="pt-BR" sz="36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/>
            </a:r>
            <a:br>
              <a:rPr lang="pt-BR" sz="36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t-BR" sz="36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Legislação Previdenciária Local</a:t>
            </a:r>
            <a:endParaRPr lang="pt-BR" sz="36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556792"/>
            <a:ext cx="8136904" cy="5040560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previsão expressa, em texto legal, das verbas que compõem a base de cálculo das contribuições, bem como a data do repasse ao RPPS;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lei no âmbito de cada ente federativo que disponha sobre os acréscimos legais incidentes sobre os valores repassados em atraso;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Omissão em atualizar as alíquotas de contribuições para custeio e para amortização do déficit atuarial, conforme recomendação constante na avaliação atuarial anual.</a:t>
            </a:r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88236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DE RECURSOS/RECEITAS</a:t>
            </a:r>
            <a:b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t-BR" sz="32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Base de cálculo e receita de contribuições </a:t>
            </a:r>
            <a:endParaRPr lang="pt-BR" sz="32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556792"/>
            <a:ext cx="8136904" cy="5040560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repasse das contribuições dos servidores ativos.;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definição, em lei municipal, de parcelas da remuneração que compõem a base de cálculo da contribuição;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contribuição, dos segurados ativos, sobre o décimo terceiro salário, bem como sobre os benefícios de salário-maternidade e auxílio-doença;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retenção de contribuição sobre os proventos de aposentadorias e pensões pagas pelo RPPS;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registro contábil individualizado das contribuições de cada servidor e dos entes estatais;</a:t>
            </a:r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43481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DE </a:t>
            </a:r>
            <a:r>
              <a:rPr lang="pt-BR" sz="40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RECURSOS/RECEITAS</a:t>
            </a:r>
            <a:r>
              <a:rPr lang="pt-BR" sz="32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/>
            </a:r>
            <a:br>
              <a:rPr lang="pt-BR" sz="32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t-BR" sz="32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Base de cálculo e receita de contribuições </a:t>
            </a:r>
            <a:endParaRPr lang="pt-BR" sz="32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556792"/>
            <a:ext cx="8136904" cy="5040560"/>
          </a:xfrm>
        </p:spPr>
        <p:txBody>
          <a:bodyPr>
            <a:normAutofit fontScale="92500"/>
          </a:bodyPr>
          <a:lstStyle/>
          <a:p>
            <a:pPr lvl="0"/>
            <a:r>
              <a:rPr lang="pt-BR" dirty="0"/>
              <a:t>Ausência de arrecadação de contribuições previdenciárias de servidores cedidos;</a:t>
            </a:r>
          </a:p>
          <a:p>
            <a:pPr lvl="0"/>
            <a:r>
              <a:rPr lang="pt-BR" dirty="0"/>
              <a:t>Ausência de previsão quanto a responsabilidade deste pelo desconto, recolhimento e repasse das contribuições previdenciárias ao RPPS no termo, ato ou documento de cessão do servidor;</a:t>
            </a:r>
          </a:p>
          <a:p>
            <a:pPr lvl="0"/>
            <a:r>
              <a:rPr lang="pt-BR" dirty="0"/>
              <a:t>Ausência de controles ou controles deficitários para a identificação do valor correto das receitas de contribuições;</a:t>
            </a:r>
          </a:p>
          <a:p>
            <a:pPr lvl="0"/>
            <a:r>
              <a:rPr lang="pt-BR" dirty="0"/>
              <a:t>Inconsistências no CRP em razão de problemas relacionados ao caráter contributivo.</a:t>
            </a:r>
          </a:p>
          <a:p>
            <a:pPr lvl="0"/>
            <a:endParaRPr lang="pt-BR" dirty="0"/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04353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DE RECURSOS/RECEITAS</a:t>
            </a:r>
            <a:b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t-BR" sz="32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Parcelamento de débitos previdenciários</a:t>
            </a:r>
            <a:endParaRPr lang="pt-BR" sz="32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556792"/>
            <a:ext cx="8136904" cy="5040560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Acordo de parcelamento de débitos previdenciários sem autorização legal;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Acordo de parcelamento de débitos previdenciários sem a manutenção do equilíbrio financeiro e atuarial;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Inclusão, no acordo de parcelamento, de contribuições descontadas dos segurados ativos, inativos e dos pensionistas, em casos não permitidos pela legislação previdenciária;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demonstrativos que discriminem, por competência, os valores originários, as atualizações, os juros e o valor total consolidado.</a:t>
            </a:r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05151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DE RECURSOS/RECEITAS </a:t>
            </a:r>
            <a:br>
              <a:rPr lang="pt-BR" sz="40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t-BR" sz="3600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Recursos Previdenciários</a:t>
            </a:r>
            <a:endParaRPr lang="pt-BR" sz="36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417638"/>
            <a:ext cx="8136904" cy="5179714"/>
          </a:xfrm>
        </p:spPr>
        <p:txBody>
          <a:bodyPr>
            <a:normAutofit fontScale="70000" lnSpcReduction="20000"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Realização da segregação de massa, dividindo os segurados nos fundos financeiro e previdenciário, sem a consequente segregação contábil, financeira e orçamentária entre os fundos;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Transferência de segurados, recursos ou contribuições entre os planos após a segregação;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repasse dos recursos do ente para o pagamento das despesas do fundo financeiro, incorrendo no risco de utilização de recursos do fundo previdenciário para o financiamento daquele fundo;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Extrapolação do limite máximo de 2% para a despesa administrativa;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Despesas anormais nos demonstrativos contábeis (</a:t>
            </a:r>
            <a:r>
              <a:rPr lang="pt-BR" dirty="0" err="1"/>
              <a:t>ex</a:t>
            </a:r>
            <a:r>
              <a:rPr lang="pt-BR" dirty="0"/>
              <a:t>: pagamento de assessorias, consultorias, verbas de caráter esporádico, </a:t>
            </a:r>
            <a:r>
              <a:rPr lang="pt-BR" dirty="0" err="1"/>
              <a:t>etc</a:t>
            </a:r>
            <a:r>
              <a:rPr lang="pt-BR" dirty="0"/>
              <a:t>).</a:t>
            </a:r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15734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8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DE INVESTIMENTOS</a:t>
            </a:r>
            <a:endParaRPr lang="pt-BR" sz="44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561654"/>
            <a:ext cx="8136904" cy="3811562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Comitê de Investimentos inexistente ou com deficiências no desempenho de suas funções;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Ausência de emissão do formulário APR nos aportes e saques dos investimentos;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Gestão temerária de Investimentos.</a:t>
            </a:r>
          </a:p>
          <a:p>
            <a:pPr marL="109728" lv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586855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4624"/>
            <a:ext cx="9144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8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DE benefícios</a:t>
            </a:r>
            <a:endParaRPr lang="pt-BR" sz="44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124744"/>
            <a:ext cx="8136904" cy="5328592"/>
          </a:xfrm>
        </p:spPr>
        <p:txBody>
          <a:bodyPr>
            <a:normAutofit lnSpcReduction="10000"/>
          </a:bodyPr>
          <a:lstStyle/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 smtClean="0"/>
              <a:t>Falta de segregação </a:t>
            </a:r>
            <a:r>
              <a:rPr lang="pt-BR" dirty="0"/>
              <a:t>de funções das principais etapas do processo de concessão e pagamento de benefícios (processamento, cálculo, concessão, emissão de pareceres/relatórios, elaboração e publicação do ato e inclusão do benefício na folha de pagamentos);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 smtClean="0"/>
              <a:t>Falta de revisão </a:t>
            </a:r>
            <a:r>
              <a:rPr lang="pt-BR" dirty="0"/>
              <a:t>formal do processo de concessão de benefícios (assessoria jurídica, controladoria, entre outros);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 smtClean="0"/>
              <a:t>Não utilização </a:t>
            </a:r>
            <a:r>
              <a:rPr lang="pt-BR" dirty="0"/>
              <a:t>de sistemas informatizados de módulo previdenciário para o cálculo dos benefícios;</a:t>
            </a:r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81242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8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DE benefícios</a:t>
            </a:r>
            <a:endParaRPr lang="pt-BR" sz="44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196752"/>
            <a:ext cx="8136904" cy="5328592"/>
          </a:xfrm>
        </p:spPr>
        <p:txBody>
          <a:bodyPr>
            <a:normAutofit/>
          </a:bodyPr>
          <a:lstStyle/>
          <a:p>
            <a:pPr lvl="0"/>
            <a:endParaRPr lang="pt-BR" dirty="0"/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 smtClean="0"/>
              <a:t>Não realização </a:t>
            </a:r>
            <a:r>
              <a:rPr lang="pt-BR" dirty="0"/>
              <a:t>de recadastramento anual de todos os inativos e pensionistas;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 smtClean="0"/>
              <a:t>Falta de adoção </a:t>
            </a:r>
            <a:r>
              <a:rPr lang="pt-BR" dirty="0"/>
              <a:t>de Unidade Gestora Única previdenciária;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 smtClean="0"/>
              <a:t>Falta de reavaliações </a:t>
            </a:r>
            <a:r>
              <a:rPr lang="pt-BR" dirty="0"/>
              <a:t>periódicas das perícias médicas que concederam as aposentadorias por invalidez.</a:t>
            </a:r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2862192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800" cap="all" dirty="0">
                <a:solidFill>
                  <a:srgbClr val="1057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GESTÃO da governança</a:t>
            </a:r>
            <a:endParaRPr lang="pt-BR" sz="4400" cap="all" dirty="0">
              <a:solidFill>
                <a:srgbClr val="1057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268760"/>
            <a:ext cx="8136904" cy="5328592"/>
          </a:xfrm>
        </p:spPr>
        <p:txBody>
          <a:bodyPr>
            <a:normAutofit/>
          </a:bodyPr>
          <a:lstStyle/>
          <a:p>
            <a:pPr lvl="0"/>
            <a:endParaRPr lang="pt-BR" dirty="0"/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Conselhos não efetivos ou ilegítimos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Estrutura administrativa inadequada / Ausência de segregação de funções;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Transparência precária;</a:t>
            </a:r>
          </a:p>
          <a:p>
            <a:pPr lvl="0"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Controle interno deficiente ou inexistente;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pt-BR" dirty="0"/>
              <a:t>Extrapolação do limite da despesa administrativa</a:t>
            </a:r>
          </a:p>
        </p:txBody>
      </p:sp>
    </p:spTree>
    <p:extLst>
      <p:ext uri="{BB962C8B-B14F-4D97-AF65-F5344CB8AC3E}">
        <p14:creationId xmlns:p14="http://schemas.microsoft.com/office/powerpoint/2010/main" val="41643217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51814"/>
            <a:ext cx="5688632" cy="103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23528" y="2417433"/>
            <a:ext cx="8229600" cy="867551"/>
          </a:xfrm>
        </p:spPr>
        <p:txBody>
          <a:bodyPr>
            <a:normAutofit fontScale="32500" lnSpcReduction="20000"/>
          </a:bodyPr>
          <a:lstStyle/>
          <a:p>
            <a:pPr marL="109728" indent="0" algn="ctr">
              <a:buNone/>
            </a:pPr>
            <a:endParaRPr lang="pt-BR" sz="4500" dirty="0"/>
          </a:p>
          <a:p>
            <a:pPr marL="109728" indent="0" algn="ctr">
              <a:buNone/>
            </a:pPr>
            <a:r>
              <a:rPr lang="pt-BR" sz="12600" b="1" dirty="0">
                <a:latin typeface="Calibri" pitchFamily="34" charset="0"/>
                <a:cs typeface="Calibri" pitchFamily="34" charset="0"/>
              </a:rPr>
              <a:t>Contatos:</a:t>
            </a:r>
          </a:p>
        </p:txBody>
      </p:sp>
      <p:sp>
        <p:nvSpPr>
          <p:cNvPr id="10" name="Espaço Reservado para Conteúdo 4"/>
          <p:cNvSpPr txBox="1">
            <a:spLocks/>
          </p:cNvSpPr>
          <p:nvPr/>
        </p:nvSpPr>
        <p:spPr>
          <a:xfrm>
            <a:off x="251520" y="2924944"/>
            <a:ext cx="8229600" cy="223224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endParaRPr lang="pt-BR" sz="2800" b="1" dirty="0"/>
          </a:p>
          <a:p>
            <a:pPr marL="109728" indent="0" algn="ctr">
              <a:buFont typeface="Wingdings 3"/>
              <a:buNone/>
            </a:pPr>
            <a:r>
              <a:rPr lang="pt-BR" sz="2800" b="1" dirty="0" err="1">
                <a:latin typeface="Calibri" pitchFamily="34" charset="0"/>
                <a:cs typeface="Calibri" pitchFamily="34" charset="0"/>
              </a:rPr>
              <a:t>Tel</a:t>
            </a:r>
            <a:r>
              <a:rPr lang="pt-BR" sz="2800" b="1" dirty="0">
                <a:latin typeface="Calibri" pitchFamily="34" charset="0"/>
                <a:cs typeface="Calibri" pitchFamily="34" charset="0"/>
              </a:rPr>
              <a:t>: (27) 3334-7701</a:t>
            </a:r>
          </a:p>
          <a:p>
            <a:pPr marL="109728" indent="0" algn="ctr">
              <a:buFont typeface="Wingdings 3"/>
              <a:buNone/>
            </a:pPr>
            <a:endParaRPr lang="pt-BR" sz="2800" b="1" dirty="0">
              <a:latin typeface="Calibri" pitchFamily="34" charset="0"/>
              <a:cs typeface="Calibri" pitchFamily="34" charset="0"/>
            </a:endParaRPr>
          </a:p>
          <a:p>
            <a:pPr marL="109728" indent="0" algn="ctr">
              <a:buFont typeface="Wingdings 3"/>
              <a:buNone/>
            </a:pPr>
            <a:r>
              <a:rPr lang="pt-BR" sz="2800" b="1" dirty="0">
                <a:latin typeface="Calibri" pitchFamily="34" charset="0"/>
                <a:cs typeface="Calibri" pitchFamily="34" charset="0"/>
              </a:rPr>
              <a:t>E-mail: domingos.taufner@tce.es.gov.br</a:t>
            </a:r>
          </a:p>
          <a:p>
            <a:pPr marL="109728" indent="0">
              <a:buFont typeface="Wingdings 3"/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4666"/>
            <a:ext cx="2808312" cy="624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9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5755</TotalTime>
  <Words>3987</Words>
  <Application>Microsoft Office PowerPoint</Application>
  <PresentationFormat>Apresentação na tela (4:3)</PresentationFormat>
  <Paragraphs>451</Paragraphs>
  <Slides>82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82</vt:i4>
      </vt:variant>
    </vt:vector>
  </HeadingPairs>
  <TitlesOfParts>
    <vt:vector size="92" baseType="lpstr">
      <vt:lpstr>Arial</vt:lpstr>
      <vt:lpstr>Calibri</vt:lpstr>
      <vt:lpstr>Lucida Sans Unicode</vt:lpstr>
      <vt:lpstr>Tahoma</vt:lpstr>
      <vt:lpstr>Times New Roman</vt:lpstr>
      <vt:lpstr>Verdana</vt:lpstr>
      <vt:lpstr>Wingdings</vt:lpstr>
      <vt:lpstr>Wingdings 2</vt:lpstr>
      <vt:lpstr>Wingdings 3</vt:lpstr>
      <vt:lpstr>Concurso</vt:lpstr>
      <vt:lpstr>Apresentação do PowerPoint</vt:lpstr>
      <vt:lpstr>Gestor de RPPS e suas obrigações</vt:lpstr>
      <vt:lpstr>SUMÁRIO</vt:lpstr>
      <vt:lpstr>Apresentação do PowerPoint</vt:lpstr>
      <vt:lpstr>Apresentação do PowerPoint</vt:lpstr>
      <vt:lpstr>Tribunal de Contas</vt:lpstr>
      <vt:lpstr>Composição do TCE</vt:lpstr>
      <vt:lpstr>Ministério Público Especial de Contas</vt:lpstr>
      <vt:lpstr>Ministério Público Especial de Contas</vt:lpstr>
      <vt:lpstr>ORGANIZAÇÃO DOS TC</vt:lpstr>
      <vt:lpstr>Competência do Tribunal de Contas (art. 71 da CF)</vt:lpstr>
      <vt:lpstr>Competência do Tribunal de Contas (art. 71 da CF)</vt:lpstr>
      <vt:lpstr>Efeitos das decisões do TC</vt:lpstr>
      <vt:lpstr>MOMENTOS DE APURAÇÃO PELOS TRIBUNAIS DE CONTAS DE IRREGULARIDADES NOS RPPS</vt:lpstr>
      <vt:lpstr>Apresentação do PowerPoint</vt:lpstr>
      <vt:lpstr>A gestão do RPPS</vt:lpstr>
      <vt:lpstr>Conhecimentos Necessários para o Gestor (também para o Conselheiro)</vt:lpstr>
      <vt:lpstr>O GESTOR DE RPPS DEVE </vt:lpstr>
      <vt:lpstr>Apresentação do PowerPoint</vt:lpstr>
      <vt:lpstr> “GESTÃO PREVIDENCIÁRIA” - Sumário</vt:lpstr>
      <vt:lpstr>Apresentação do PowerPoint</vt:lpstr>
      <vt:lpstr>Base jurídica do RPPS</vt:lpstr>
      <vt:lpstr>Algumas obrigações dos RPPS</vt:lpstr>
      <vt:lpstr>Algumas obrigações dos RPPS</vt:lpstr>
      <vt:lpstr>Legislação Punitiva</vt:lpstr>
      <vt:lpstr>Punição ao gestor de RPPS</vt:lpstr>
      <vt:lpstr>Punição aos Estados, DF e Municípios com RPPS (art. 7º da Lei 9.717/98)</vt:lpstr>
      <vt:lpstr>Órgãos de fiscalização e controle</vt:lpstr>
      <vt:lpstr>IRREGULARIDADES em RPPS</vt:lpstr>
      <vt:lpstr>Apresentação do PowerPoint</vt:lpstr>
      <vt:lpstr>Fiscalização por parte do TC</vt:lpstr>
      <vt:lpstr>Fiscalização por parte do TC</vt:lpstr>
      <vt:lpstr>Eventos importantes</vt:lpstr>
      <vt:lpstr>TCs fiscalizando os RPPS</vt:lpstr>
      <vt:lpstr>Diversas experiências</vt:lpstr>
      <vt:lpstr>Diversas experiências</vt:lpstr>
      <vt:lpstr>Equilíbrio atuarial x criação de cargos (decisão do TCE-ES nas Contas de Governo – 2016)</vt:lpstr>
      <vt:lpstr> ASPECTOS CONCEITUAIS RELACIONADOS AO EQUILÍBRIO DO RPPS </vt:lpstr>
      <vt:lpstr>Apresentação do PowerPoint</vt:lpstr>
      <vt:lpstr>Apresentação do PowerPoint</vt:lpstr>
      <vt:lpstr>Apresentação do PowerPoint</vt:lpstr>
      <vt:lpstr>Apresentação do PowerPoint</vt:lpstr>
      <vt:lpstr>GRUPO I – REGIMES E BENEFÍCIOS PREVIDENCIÁRIOS</vt:lpstr>
      <vt:lpstr>GRUPO II – INVESTIMENTOS</vt:lpstr>
      <vt:lpstr>GRUPO III – EQUILÍBRIO FINANCEIRO E ATUARIAL</vt:lpstr>
      <vt:lpstr>GRUPO IV – CONTROLE</vt:lpstr>
      <vt:lpstr>AS CAUSAS DO DEFICIT DA PREVIDÊNCIA SOCIAL   Domingos Augusto Taufner </vt:lpstr>
      <vt:lpstr>QUATRO GRUPOS DE SERVIDORES PÚBLICOS  (em termos de sustentabilidade financeira e atuarial)</vt:lpstr>
      <vt:lpstr>Apresentação do PowerPoint</vt:lpstr>
      <vt:lpstr>Processo no Tribunal de Contas</vt:lpstr>
      <vt:lpstr>Etapas do processo no TC (detalhes na Lei Orgânica e no Regimento Interno)</vt:lpstr>
      <vt:lpstr>Etapas do Processo no TC</vt:lpstr>
      <vt:lpstr>Justificativas</vt:lpstr>
      <vt:lpstr>Defesa Oral</vt:lpstr>
      <vt:lpstr>Recursos</vt:lpstr>
      <vt:lpstr>Orientações Finais</vt:lpstr>
      <vt:lpstr>Apresentação do PowerPoint</vt:lpstr>
      <vt:lpstr>Detalhando algumas IRREGULARIDADES em RPPS</vt:lpstr>
      <vt:lpstr>Problemas nos atos de pessoal</vt:lpstr>
      <vt:lpstr>Problemas nos atos de pessoal</vt:lpstr>
      <vt:lpstr>Problemas nos atos de pessoal</vt:lpstr>
      <vt:lpstr>ACHADOS em Auditoria</vt:lpstr>
      <vt:lpstr>ACHADOS em Auditoria</vt:lpstr>
      <vt:lpstr>Apresentação do PowerPoint</vt:lpstr>
      <vt:lpstr>Principais dificuldades</vt:lpstr>
      <vt:lpstr>Apresentação do PowerPoint</vt:lpstr>
      <vt:lpstr>GESTÃO ATUARIAL   Base de dados</vt:lpstr>
      <vt:lpstr>GESTÃO ATUARIAL  Hipóteses e premissas atuariais</vt:lpstr>
      <vt:lpstr>GESTÃO ATUARIAL   Legislação Municipal</vt:lpstr>
      <vt:lpstr>GESTÃO ATUARIAL   Provisões matemáticas previdenciárias/Necessidade de financiamento do RPPS</vt:lpstr>
      <vt:lpstr>GESTÃO ATUARIAL   Provisões matemáticas previdenciárias/Necessidade de financiamento do RPPS</vt:lpstr>
      <vt:lpstr>GESTÃO ATUARIAL   Provisões matemáticas previdenciárias/Necessidade de financiamento do RPPS</vt:lpstr>
      <vt:lpstr>GESTÃO DE RECURSOS/RECEITAS Legislação Previdenciária Local</vt:lpstr>
      <vt:lpstr>GESTÃO DE RECURSOS/RECEITAS Base de cálculo e receita de contribuições </vt:lpstr>
      <vt:lpstr>GESTÃO DE RECURSOS/RECEITAS Base de cálculo e receita de contribuições </vt:lpstr>
      <vt:lpstr>GESTÃO DE RECURSOS/RECEITAS Parcelamento de débitos previdenciários</vt:lpstr>
      <vt:lpstr>GESTÃO DE RECURSOS/RECEITAS  Recursos Previdenciários</vt:lpstr>
      <vt:lpstr>GESTÃO DE INVESTIMENTOS</vt:lpstr>
      <vt:lpstr>GESTÃO DE benefícios</vt:lpstr>
      <vt:lpstr>GESTÃO DE benefícios</vt:lpstr>
      <vt:lpstr>GESTÃO da governança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Priscila R de Souza</dc:creator>
  <cp:lastModifiedBy>usuario</cp:lastModifiedBy>
  <cp:revision>234</cp:revision>
  <cp:lastPrinted>2019-08-19T21:23:18Z</cp:lastPrinted>
  <dcterms:created xsi:type="dcterms:W3CDTF">2013-02-20T19:47:06Z</dcterms:created>
  <dcterms:modified xsi:type="dcterms:W3CDTF">2019-08-22T16:08:56Z</dcterms:modified>
</cp:coreProperties>
</file>