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7" r:id="rId2"/>
    <p:sldId id="259" r:id="rId3"/>
    <p:sldId id="282" r:id="rId4"/>
    <p:sldId id="300" r:id="rId5"/>
    <p:sldId id="314" r:id="rId6"/>
    <p:sldId id="327" r:id="rId7"/>
    <p:sldId id="326" r:id="rId8"/>
    <p:sldId id="263" r:id="rId9"/>
    <p:sldId id="294" r:id="rId10"/>
    <p:sldId id="306" r:id="rId11"/>
    <p:sldId id="302" r:id="rId12"/>
    <p:sldId id="312" r:id="rId13"/>
    <p:sldId id="303" r:id="rId14"/>
    <p:sldId id="313" r:id="rId15"/>
    <p:sldId id="311" r:id="rId16"/>
    <p:sldId id="307" r:id="rId17"/>
    <p:sldId id="308" r:id="rId18"/>
    <p:sldId id="315" r:id="rId19"/>
    <p:sldId id="310" r:id="rId20"/>
    <p:sldId id="305" r:id="rId21"/>
    <p:sldId id="258" r:id="rId22"/>
    <p:sldId id="321" r:id="rId23"/>
    <p:sldId id="322" r:id="rId24"/>
    <p:sldId id="323" r:id="rId25"/>
    <p:sldId id="324" r:id="rId26"/>
    <p:sldId id="325" r:id="rId27"/>
  </p:sldIdLst>
  <p:sldSz cx="12192000" cy="6858000"/>
  <p:notesSz cx="7010400" cy="9296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cio Dias Leister" initials="MDL" lastIdx="1" clrIdx="0">
    <p:extLst>
      <p:ext uri="{19B8F6BF-5375-455C-9EA6-DF929625EA0E}">
        <p15:presenceInfo xmlns:p15="http://schemas.microsoft.com/office/powerpoint/2012/main" userId="S-1-5-21-1697374388-3250189584-3178474174-313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57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3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EF00A-DA13-43A4-912B-8C7CAEB36BD9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0718F-1ADA-4D7D-A61F-7DC4F41021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197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87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97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93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62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21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64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38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25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51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90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29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0E721-4F8D-4661-BBF4-F997E8D989BD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68019-9115-475F-9B4C-61F37C5319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35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Documento_do_Microsoft_Word1.docx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7530" y="893556"/>
            <a:ext cx="6637213" cy="755661"/>
          </a:xfrm>
        </p:spPr>
        <p:txBody>
          <a:bodyPr>
            <a:normAutofit/>
          </a:bodyPr>
          <a:lstStyle/>
          <a:p>
            <a:pPr algn="l"/>
            <a:r>
              <a:rPr lang="pt-BR" sz="24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Previdência:  impactos e oportunidades para a Previdência Complementar - CONAPREV</a:t>
            </a:r>
          </a:p>
        </p:txBody>
      </p:sp>
      <p:sp>
        <p:nvSpPr>
          <p:cNvPr id="5" name="Retângulo 4"/>
          <p:cNvSpPr/>
          <p:nvPr/>
        </p:nvSpPr>
        <p:spPr>
          <a:xfrm>
            <a:off x="5586516" y="1859834"/>
            <a:ext cx="1139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08/2019</a:t>
            </a:r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335712" y="1745530"/>
            <a:ext cx="6390589" cy="0"/>
          </a:xfrm>
          <a:prstGeom prst="line">
            <a:avLst/>
          </a:prstGeom>
          <a:ln w="127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89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/>
          <p:cNvSpPr/>
          <p:nvPr/>
        </p:nvSpPr>
        <p:spPr>
          <a:xfrm>
            <a:off x="2264012" y="2801336"/>
            <a:ext cx="1505128" cy="150512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/>
          <p:cNvSpPr/>
          <p:nvPr/>
        </p:nvSpPr>
        <p:spPr>
          <a:xfrm>
            <a:off x="2264012" y="2801336"/>
            <a:ext cx="1505128" cy="1505128"/>
          </a:xfrm>
          <a:prstGeom prst="ellipse">
            <a:avLst/>
          </a:prstGeom>
          <a:blipFill dpi="0" rotWithShape="1">
            <a:blip r:embed="rId2">
              <a:alphaModFix amt="24000"/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  <a:t>EFPC</a:t>
            </a:r>
            <a:b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  <a:t>296</a:t>
            </a:r>
            <a:endParaRPr lang="pt-BR" sz="22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1112361" y="1649685"/>
            <a:ext cx="3808430" cy="3808430"/>
          </a:xfrm>
          <a:prstGeom prst="ellipse">
            <a:avLst/>
          </a:prstGeom>
          <a:noFill/>
          <a:ln w="25400">
            <a:gradFill>
              <a:gsLst>
                <a:gs pos="0">
                  <a:schemeClr val="accent6"/>
                </a:gs>
                <a:gs pos="74000">
                  <a:schemeClr val="accent5">
                    <a:lumMod val="60000"/>
                    <a:lumOff val="40000"/>
                  </a:schemeClr>
                </a:gs>
                <a:gs pos="100000">
                  <a:schemeClr val="accent4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/>
          <p:cNvSpPr/>
          <p:nvPr/>
        </p:nvSpPr>
        <p:spPr>
          <a:xfrm>
            <a:off x="2138584" y="725137"/>
            <a:ext cx="1755984" cy="17559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Ativos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Totais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spc="-100" dirty="0">
                <a:ea typeface="Open Sans" panose="020B0606030504020204" pitchFamily="34" charset="0"/>
                <a:cs typeface="Open Sans" panose="020B0606030504020204" pitchFamily="34" charset="0"/>
              </a:rPr>
              <a:t>R$ 935,12 bi</a:t>
            </a:r>
            <a:endParaRPr lang="pt-BR" sz="1500" b="1" spc="-1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4042799" y="1834108"/>
            <a:ext cx="1755984" cy="17559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Percentual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 PIB</a:t>
            </a:r>
            <a:b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13,6%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Elipse 24"/>
          <p:cNvSpPr/>
          <p:nvPr/>
        </p:nvSpPr>
        <p:spPr>
          <a:xfrm>
            <a:off x="234369" y="1834108"/>
            <a:ext cx="1755984" cy="1755984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ea typeface="Open Sans" panose="020B0606030504020204" pitchFamily="34" charset="0"/>
                <a:cs typeface="Open Sans" panose="020B0606030504020204" pitchFamily="34" charset="0"/>
              </a:rPr>
              <a:t>Participantes</a:t>
            </a:r>
            <a:r>
              <a:rPr lang="en-US" sz="1200" b="1" dirty="0"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200" b="1" dirty="0" err="1">
                <a:ea typeface="Open Sans" panose="020B0606030504020204" pitchFamily="34" charset="0"/>
                <a:cs typeface="Open Sans" panose="020B0606030504020204" pitchFamily="34" charset="0"/>
              </a:rPr>
              <a:t>Assistidos</a:t>
            </a:r>
            <a:r>
              <a:rPr lang="en-US" sz="1200" b="1" dirty="0">
                <a:ea typeface="Open Sans" panose="020B0606030504020204" pitchFamily="34" charset="0"/>
                <a:cs typeface="Open Sans" panose="020B0606030504020204" pitchFamily="34" charset="0"/>
              </a:rPr>
              <a:t>**</a:t>
            </a:r>
            <a:r>
              <a:rPr lang="en-US" sz="1300" b="1" dirty="0"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13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3,6 </a:t>
            </a:r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milhões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4042799" y="3910307"/>
            <a:ext cx="1755984" cy="17559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Planos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b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1.111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Elipse 26"/>
          <p:cNvSpPr/>
          <p:nvPr/>
        </p:nvSpPr>
        <p:spPr>
          <a:xfrm>
            <a:off x="234369" y="3910307"/>
            <a:ext cx="1755984" cy="17559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kern="900" spc="-110" dirty="0" err="1">
                <a:ea typeface="Open Sans" panose="020B0606030504020204" pitchFamily="34" charset="0"/>
                <a:cs typeface="Open Sans" panose="020B0606030504020204" pitchFamily="34" charset="0"/>
              </a:rPr>
              <a:t>Patrocinadores</a:t>
            </a:r>
            <a:r>
              <a:rPr lang="en-US" sz="1300" b="1" kern="900" spc="-110" dirty="0"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pt-BR" sz="1300" b="1" kern="900" spc="-110" dirty="0">
                <a:ea typeface="Open Sans" panose="020B0606030504020204" pitchFamily="34" charset="0"/>
                <a:cs typeface="Open Sans" panose="020B0606030504020204" pitchFamily="34" charset="0"/>
              </a:rPr>
              <a:t>Instituidores</a:t>
            </a:r>
          </a:p>
          <a:p>
            <a:pPr algn="ctr"/>
            <a:r>
              <a:rPr lang="pt-BR" sz="1500" b="1" dirty="0">
                <a:ea typeface="Open Sans" panose="020B0606030504020204" pitchFamily="34" charset="0"/>
                <a:cs typeface="Open Sans" panose="020B0606030504020204" pitchFamily="34" charset="0"/>
              </a:rPr>
              <a:t>3.197</a:t>
            </a:r>
          </a:p>
        </p:txBody>
      </p:sp>
      <p:sp>
        <p:nvSpPr>
          <p:cNvPr id="28" name="CaixaDeTexto 3"/>
          <p:cNvSpPr txBox="1">
            <a:spLocks noChangeArrowheads="1"/>
          </p:cNvSpPr>
          <p:nvPr/>
        </p:nvSpPr>
        <p:spPr bwMode="auto">
          <a:xfrm>
            <a:off x="234369" y="5907417"/>
            <a:ext cx="3613336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1">
              <a:spcAft>
                <a:spcPts val="600"/>
              </a:spcAft>
            </a:pPr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</a:t>
            </a:r>
            <a:r>
              <a:rPr lang="pt-BR" altLang="pt-BR" sz="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Previc</a:t>
            </a:r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Maio 2019          Elaboração: CGEAC/SURPC</a:t>
            </a:r>
          </a:p>
          <a:p>
            <a:pPr rtl="1"/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Inclui planos assistenciais</a:t>
            </a:r>
          </a:p>
          <a:p>
            <a:pPr rtl="1"/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 Dados de dezembro de 2018</a:t>
            </a:r>
          </a:p>
        </p:txBody>
      </p:sp>
      <p:sp>
        <p:nvSpPr>
          <p:cNvPr id="29" name="Elipse 28"/>
          <p:cNvSpPr/>
          <p:nvPr/>
        </p:nvSpPr>
        <p:spPr>
          <a:xfrm>
            <a:off x="8457425" y="2801336"/>
            <a:ext cx="1505128" cy="15051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/>
          <p:cNvSpPr/>
          <p:nvPr/>
        </p:nvSpPr>
        <p:spPr>
          <a:xfrm>
            <a:off x="8457425" y="2791909"/>
            <a:ext cx="1505128" cy="1505128"/>
          </a:xfrm>
          <a:prstGeom prst="ellipse">
            <a:avLst/>
          </a:prstGeom>
          <a:blipFill dpi="0" rotWithShape="1">
            <a:blip r:embed="rId2">
              <a:alphaModFix amt="24000"/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  <a:t>EAPC</a:t>
            </a:r>
            <a:b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200" b="1" dirty="0">
                <a:ea typeface="Open Sans" panose="020B0606030504020204" pitchFamily="34" charset="0"/>
                <a:cs typeface="Open Sans" panose="020B0606030504020204" pitchFamily="34" charset="0"/>
              </a:rPr>
              <a:t>44</a:t>
            </a:r>
            <a:endParaRPr lang="pt-BR" sz="22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305774" y="1649685"/>
            <a:ext cx="3808430" cy="3808430"/>
          </a:xfrm>
          <a:prstGeom prst="ellipse">
            <a:avLst/>
          </a:prstGeom>
          <a:noFill/>
          <a:ln w="25400">
            <a:gradFill>
              <a:gsLst>
                <a:gs pos="0">
                  <a:schemeClr val="accent6"/>
                </a:gs>
                <a:gs pos="74000">
                  <a:schemeClr val="accent5">
                    <a:lumMod val="60000"/>
                    <a:lumOff val="40000"/>
                  </a:schemeClr>
                </a:gs>
                <a:gs pos="100000">
                  <a:schemeClr val="accent4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/>
          <p:cNvSpPr/>
          <p:nvPr/>
        </p:nvSpPr>
        <p:spPr>
          <a:xfrm>
            <a:off x="8331997" y="725137"/>
            <a:ext cx="1755984" cy="17559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Ativos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Totais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 **</a:t>
            </a:r>
            <a:b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R$ 882,5 bi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10236212" y="1834108"/>
            <a:ext cx="1755984" cy="1755984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ea typeface="Open Sans" panose="020B0606030504020204" pitchFamily="34" charset="0"/>
                <a:cs typeface="Open Sans" panose="020B0606030504020204" pitchFamily="34" charset="0"/>
              </a:rPr>
              <a:t>Percentual</a:t>
            </a: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 PIB</a:t>
            </a:r>
            <a:b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12,8%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6427782" y="1834108"/>
            <a:ext cx="1755984" cy="17559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pc="-100" dirty="0" err="1">
                <a:ea typeface="Open Sans" panose="020B0606030504020204" pitchFamily="34" charset="0"/>
                <a:cs typeface="Open Sans" panose="020B0606030504020204" pitchFamily="34" charset="0"/>
              </a:rPr>
              <a:t>Participantes</a:t>
            </a:r>
            <a:r>
              <a:rPr lang="en-US" sz="1400" b="1" spc="-100" dirty="0">
                <a:ea typeface="Open Sans" panose="020B0606030504020204" pitchFamily="34" charset="0"/>
                <a:cs typeface="Open Sans" panose="020B0606030504020204" pitchFamily="34" charset="0"/>
              </a:rPr>
              <a:t> **</a:t>
            </a:r>
          </a:p>
          <a:p>
            <a:pPr algn="ctr"/>
            <a:r>
              <a:rPr lang="en-US" sz="1500" b="1" spc="-100" dirty="0">
                <a:ea typeface="Open Sans" panose="020B0606030504020204" pitchFamily="34" charset="0"/>
                <a:cs typeface="Open Sans" panose="020B0606030504020204" pitchFamily="34" charset="0"/>
              </a:rPr>
              <a:t>13,2 </a:t>
            </a:r>
            <a:r>
              <a:rPr lang="en-US" sz="1500" b="1" spc="-100" dirty="0" err="1">
                <a:ea typeface="Open Sans" panose="020B0606030504020204" pitchFamily="34" charset="0"/>
                <a:cs typeface="Open Sans" panose="020B0606030504020204" pitchFamily="34" charset="0"/>
              </a:rPr>
              <a:t>milhões</a:t>
            </a:r>
            <a:endParaRPr lang="pt-BR" sz="1500" b="1" spc="-1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10236212" y="3910307"/>
            <a:ext cx="1755984" cy="17559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spc="-50" dirty="0">
                <a:ea typeface="Open Sans" panose="020B0606030504020204" pitchFamily="34" charset="0"/>
                <a:cs typeface="Open Sans" panose="020B0606030504020204" pitchFamily="34" charset="0"/>
              </a:rPr>
              <a:t>* </a:t>
            </a:r>
            <a:r>
              <a:rPr lang="en-US" sz="1300" b="1" spc="-50" dirty="0" err="1">
                <a:ea typeface="Open Sans" panose="020B0606030504020204" pitchFamily="34" charset="0"/>
                <a:cs typeface="Open Sans" panose="020B0606030504020204" pitchFamily="34" charset="0"/>
              </a:rPr>
              <a:t>Prêmios</a:t>
            </a:r>
            <a:r>
              <a:rPr lang="en-US" sz="1300" b="1" spc="-50" dirty="0"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300" b="1" spc="-50" dirty="0" err="1">
                <a:ea typeface="Open Sans" panose="020B0606030504020204" pitchFamily="34" charset="0"/>
                <a:cs typeface="Open Sans" panose="020B0606030504020204" pitchFamily="34" charset="0"/>
              </a:rPr>
              <a:t>contribuições</a:t>
            </a:r>
            <a:endParaRPr lang="en-US" sz="1300" b="1" spc="-5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500" b="1" dirty="0">
                <a:ea typeface="Open Sans" panose="020B0606030504020204" pitchFamily="34" charset="0"/>
                <a:cs typeface="Open Sans" panose="020B0606030504020204" pitchFamily="34" charset="0"/>
              </a:rPr>
              <a:t>R$ 113,2 bi</a:t>
            </a:r>
            <a:endParaRPr lang="pt-BR" sz="15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6427782" y="3910307"/>
            <a:ext cx="1755984" cy="17559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kern="900" dirty="0">
                <a:ea typeface="Open Sans" panose="020B0606030504020204" pitchFamily="34" charset="0"/>
                <a:cs typeface="Open Sans" panose="020B0606030504020204" pitchFamily="34" charset="0"/>
              </a:rPr>
              <a:t>* Resgates</a:t>
            </a:r>
          </a:p>
          <a:p>
            <a:pPr algn="ctr"/>
            <a:r>
              <a:rPr lang="pt-BR" sz="1500" b="1" dirty="0">
                <a:ea typeface="Open Sans" panose="020B0606030504020204" pitchFamily="34" charset="0"/>
                <a:cs typeface="Open Sans" panose="020B0606030504020204" pitchFamily="34" charset="0"/>
              </a:rPr>
              <a:t>R$ 71 bi</a:t>
            </a:r>
          </a:p>
        </p:txBody>
      </p:sp>
      <p:sp>
        <p:nvSpPr>
          <p:cNvPr id="37" name="CaixaDeTexto 3"/>
          <p:cNvSpPr txBox="1">
            <a:spLocks noChangeArrowheads="1"/>
          </p:cNvSpPr>
          <p:nvPr/>
        </p:nvSpPr>
        <p:spPr bwMode="auto">
          <a:xfrm>
            <a:off x="6427782" y="5815084"/>
            <a:ext cx="556441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1">
              <a:spcAft>
                <a:spcPts val="600"/>
              </a:spcAft>
            </a:pPr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Susep / Maio 2019          Elaboração: CGEAC/SURPC</a:t>
            </a:r>
          </a:p>
          <a:p>
            <a:pPr rtl="1"/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Dados Susep (acumulado nos últimos 12 meses)     ** Dados </a:t>
            </a:r>
            <a:r>
              <a:rPr lang="pt-BR" altLang="pt-BR" sz="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Fenaprevi</a:t>
            </a:r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Maio 2019</a:t>
            </a:r>
          </a:p>
          <a:p>
            <a:pPr rtl="1"/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Nota: Resgate parcial R$ 39,5 bilhões (acumulados nos últimos 12 meses)</a:t>
            </a:r>
          </a:p>
          <a:p>
            <a:pPr rtl="1"/>
            <a:r>
              <a:rPr lang="pt-BR" altLang="pt-B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Resgate total R$ 31,5 bilhões (acumulados nos últimos 12 meses)</a:t>
            </a:r>
          </a:p>
        </p:txBody>
      </p:sp>
      <p:sp>
        <p:nvSpPr>
          <p:cNvPr id="38" name="CaixaDeTexto 3"/>
          <p:cNvSpPr txBox="1">
            <a:spLocks noChangeArrowheads="1"/>
          </p:cNvSpPr>
          <p:nvPr/>
        </p:nvSpPr>
        <p:spPr bwMode="auto">
          <a:xfrm>
            <a:off x="7410129" y="180000"/>
            <a:ext cx="42538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RPC – Grandes números</a:t>
            </a:r>
          </a:p>
        </p:txBody>
      </p:sp>
      <p:sp>
        <p:nvSpPr>
          <p:cNvPr id="39" name="Conector reto 38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40" name="Elipse 39"/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1" name="Imagem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8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5600699" y="180000"/>
            <a:ext cx="6020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Previdência e a Previdência Complementar</a:t>
            </a:r>
          </a:p>
        </p:txBody>
      </p:sp>
      <p:sp>
        <p:nvSpPr>
          <p:cNvPr id="7" name="Conector reto 6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/>
          <p:cNvSpPr/>
          <p:nvPr/>
        </p:nvSpPr>
        <p:spPr>
          <a:xfrm>
            <a:off x="1876170" y="1703493"/>
            <a:ext cx="720000" cy="720000"/>
          </a:xfrm>
          <a:prstGeom prst="ellipse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 b="1" dirty="0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120805" y="1791408"/>
            <a:ext cx="93156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Aft>
                <a:spcPts val="30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PEC 6-G/2019 dispõe que os entes federativos deverão instituir Previdência Complementar para seus servidores em até 2 anos</a:t>
            </a:r>
          </a:p>
          <a:p>
            <a:pPr marL="0" lvl="1">
              <a:spcAft>
                <a:spcPts val="3000"/>
              </a:spcAft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EAPC  poderá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operar no segmento de entes mediante aprovação de Lei </a:t>
            </a: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Complementar. Demais EFPC (que não são de natureza pública) também poderão administrar Planos de Entes Federativos.</a:t>
            </a:r>
          </a:p>
          <a:p>
            <a:pPr marL="0" lvl="1">
              <a:spcAft>
                <a:spcPts val="3000"/>
              </a:spcAft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debate da Nova Previdência tende a suscitar um interesse crescente pela Previdência Complementar na população em geral</a:t>
            </a:r>
          </a:p>
          <a:p>
            <a:pPr marL="0" lvl="1">
              <a:spcAft>
                <a:spcPts val="30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maior conscientização acerca do tempo de contribuição para atingir a taxa de reposição desejada pode gerar maior demanda por rendas complementares na fase de aposentadoria</a:t>
            </a:r>
          </a:p>
          <a:p>
            <a:pPr marL="0" lvl="1">
              <a:spcAft>
                <a:spcPts val="36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Maior tempo de contribuição pode resultar em maiores benefícios e equilíbrio atuarial dos planos de benefícios.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033889" y="1164843"/>
            <a:ext cx="4762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Impactos na Previdência Complementar</a:t>
            </a:r>
            <a:endParaRPr lang="pt-BR" b="1" dirty="0"/>
          </a:p>
        </p:txBody>
      </p:sp>
      <p:sp>
        <p:nvSpPr>
          <p:cNvPr id="13" name="Elipse 12"/>
          <p:cNvSpPr/>
          <p:nvPr/>
        </p:nvSpPr>
        <p:spPr>
          <a:xfrm>
            <a:off x="1876170" y="2640178"/>
            <a:ext cx="720000" cy="720000"/>
          </a:xfrm>
          <a:prstGeom prst="ellipse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 b="1" dirty="0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1876170" y="4509354"/>
            <a:ext cx="720000" cy="720000"/>
          </a:xfrm>
          <a:prstGeom prst="ellipse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 b="1" dirty="0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1876170" y="5698536"/>
            <a:ext cx="720000" cy="720000"/>
          </a:xfrm>
          <a:prstGeom prst="ellipse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 b="1" dirty="0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1876170" y="3574766"/>
            <a:ext cx="720000" cy="720000"/>
          </a:xfrm>
          <a:prstGeom prst="ellipse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 b="1" dirty="0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1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ector reto 14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3"/>
          <p:cNvSpPr txBox="1">
            <a:spLocks noChangeArrowheads="1"/>
          </p:cNvSpPr>
          <p:nvPr/>
        </p:nvSpPr>
        <p:spPr bwMode="auto">
          <a:xfrm>
            <a:off x="2526385" y="180000"/>
            <a:ext cx="9137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Evolução da Previdência 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Complementar dos Entes Federativos </a:t>
            </a:r>
          </a:p>
        </p:txBody>
      </p:sp>
      <p:pic>
        <p:nvPicPr>
          <p:cNvPr id="36" name="Picture 13" descr="previdancia cop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550" y="6379615"/>
            <a:ext cx="2494684" cy="35562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70" y="7226683"/>
            <a:ext cx="11507460" cy="302163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20D1D14-5C59-4B4B-8E99-876D1E0CB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915596"/>
              </p:ext>
            </p:extLst>
          </p:nvPr>
        </p:nvGraphicFramePr>
        <p:xfrm>
          <a:off x="810000" y="1365794"/>
          <a:ext cx="10692000" cy="4522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000">
                  <a:extLst>
                    <a:ext uri="{9D8B030D-6E8A-4147-A177-3AD203B41FA5}">
                      <a16:colId xmlns:a16="http://schemas.microsoft.com/office/drawing/2014/main" xmlns="" val="342853532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4266772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3300553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90294990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1613145943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3932689095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1722310209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862790031"/>
                    </a:ext>
                  </a:extLst>
                </a:gridCol>
              </a:tblGrid>
              <a:tr h="528211">
                <a:tc gridSpan="8"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Evolução da Previdência Complementar dos servidores públicos da União, Estados, DF e Municípios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8449341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Descrição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Mai 2019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929135526"/>
                  </a:ext>
                </a:extLst>
              </a:tr>
              <a:tr h="824877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Patrimônio</a:t>
                      </a:r>
                      <a:b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</a:br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(R$ milhões)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160,00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410,00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770,00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1.280,00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1.960,00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3.100,00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3.770,00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699439522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Patrocinadores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330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343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364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371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385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391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5313228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Planos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936700509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Participantes Ativos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8.522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26.780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46.088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44.335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86.978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114.782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endParaRPr lang="pt-B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" panose="020B060603050402020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7323530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Aposentados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000" algn="r"/>
                      <a:endParaRPr lang="pt-B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" panose="020B060603050402020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285332108"/>
                  </a:ext>
                </a:extLst>
              </a:tr>
              <a:tr h="528211">
                <a:tc>
                  <a:txBody>
                    <a:bodyPr/>
                    <a:lstStyle/>
                    <a:p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Pensionistas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11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21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r>
                        <a:rPr lang="pt-B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/>
                        </a:rPr>
                        <a:t>42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r"/>
                      <a:endParaRPr lang="pt-B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" panose="020B060603050402020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7925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13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840203" y="6414013"/>
            <a:ext cx="55169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rgbClr val="000000"/>
                </a:solidFill>
                <a:latin typeface="Open Sans" panose="020B0606030504020204"/>
              </a:rPr>
              <a:t>(*) Inscrição automática</a:t>
            </a:r>
          </a:p>
          <a:p>
            <a:r>
              <a:rPr lang="pt-BR" sz="1000" dirty="0">
                <a:solidFill>
                  <a:srgbClr val="000000"/>
                </a:solidFill>
                <a:latin typeface="Open Sans" panose="020B0606030504020204"/>
              </a:rPr>
              <a:t>(**) PL 6.088/2016 em tramitação </a:t>
            </a:r>
            <a:r>
              <a:rPr lang="pt-BR" sz="1000" dirty="0">
                <a:latin typeface="Open Sans" panose="020B0606030504020204"/>
              </a:rPr>
              <a:t>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0" y="7165028"/>
            <a:ext cx="14071826" cy="3679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3" descr="previdancia copy.png">
            <a:extLst>
              <a:ext uri="{FF2B5EF4-FFF2-40B4-BE49-F238E27FC236}">
                <a16:creationId xmlns:a16="http://schemas.microsoft.com/office/drawing/2014/main" xmlns="" id="{F35BE104-88FF-408F-9BED-99331AB48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550" y="6379615"/>
            <a:ext cx="2494684" cy="355621"/>
          </a:xfrm>
          <a:prstGeom prst="rect">
            <a:avLst/>
          </a:prstGeom>
        </p:spPr>
      </p:pic>
      <p:sp>
        <p:nvSpPr>
          <p:cNvPr id="9" name="Conector reto 14">
            <a:extLst>
              <a:ext uri="{FF2B5EF4-FFF2-40B4-BE49-F238E27FC236}">
                <a16:creationId xmlns:a16="http://schemas.microsoft.com/office/drawing/2014/main" xmlns="" id="{A1DC301D-C770-410B-A028-DB0BD786FB83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0" name="Elipse 15">
            <a:extLst>
              <a:ext uri="{FF2B5EF4-FFF2-40B4-BE49-F238E27FC236}">
                <a16:creationId xmlns:a16="http://schemas.microsoft.com/office/drawing/2014/main" xmlns="" id="{4D0B2513-C8AD-4CBD-8F16-B95C882F68A0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xmlns="" id="{36343B56-795E-46AE-BA80-BC424B6C2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385" y="180000"/>
            <a:ext cx="9137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EFPC </a:t>
            </a:r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instituídas por Entes Federativos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E71D3F5-FD35-41C8-8677-206D5FC93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69141"/>
              </p:ext>
            </p:extLst>
          </p:nvPr>
        </p:nvGraphicFramePr>
        <p:xfrm>
          <a:off x="904971" y="719666"/>
          <a:ext cx="10653513" cy="563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xmlns="" val="3227205858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xmlns="" val="1270377645"/>
                    </a:ext>
                  </a:extLst>
                </a:gridCol>
                <a:gridCol w="1775171">
                  <a:extLst>
                    <a:ext uri="{9D8B030D-6E8A-4147-A177-3AD203B41FA5}">
                      <a16:colId xmlns:a16="http://schemas.microsoft.com/office/drawing/2014/main" xmlns="" val="3818188375"/>
                    </a:ext>
                  </a:extLst>
                </a:gridCol>
                <a:gridCol w="1775171">
                  <a:extLst>
                    <a:ext uri="{9D8B030D-6E8A-4147-A177-3AD203B41FA5}">
                      <a16:colId xmlns:a16="http://schemas.microsoft.com/office/drawing/2014/main" xmlns="" val="3068620475"/>
                    </a:ext>
                  </a:extLst>
                </a:gridCol>
                <a:gridCol w="1775171">
                  <a:extLst>
                    <a:ext uri="{9D8B030D-6E8A-4147-A177-3AD203B41FA5}">
                      <a16:colId xmlns:a16="http://schemas.microsoft.com/office/drawing/2014/main" xmlns="" val="2448051377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xmlns="" val="418241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EFPC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Legislação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Patrimônio </a:t>
                      </a:r>
                      <a:r>
                        <a:rPr lang="pt-BR" sz="1400" dirty="0">
                          <a:latin typeface="Open Sans" panose="020B0606030504020204"/>
                        </a:rPr>
                        <a:t>(maio/19)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Participantes ativos (dez/18)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UF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Previsão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9651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RJ Prev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7.628/2017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75.805.767,29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2217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RJ(*)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Próprios municípios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118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Preves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Decreto 3.395-R/2013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51.701.056,24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3432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3926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RS Prev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15.072/2015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20.993.460,49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612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34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SC Prev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LC nº 15.072/2015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7.926.609-34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274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SC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398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AL-PREV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LC nº 44/2017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AL(*)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Somente o Estado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462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PREVCOM-MG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LC nº 132/2014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9.715.384,71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381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MG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116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DF-PREVICOM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LC nº 932/2017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12.715.033,45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274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DF(*)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Municípios do entorno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36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SP Prevcom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16.675/2018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1.239.462.438,97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23577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SP(*)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Todos os 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862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PrevNordeste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13.222/2015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12.170.748,52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465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726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Prevcom-BRC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19.636/2017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3.866.319,75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101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930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Curitiba Prev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15.075/2017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1.977.742,18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PR(*)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1894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FUNPRESP-EXE(**)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12.618/2012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1.853.363.330,02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69201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União (Executivo e Legislativo</a:t>
                      </a:r>
                      <a:r>
                        <a:rPr lang="pt-BR" sz="1400" dirty="0" smtClean="0">
                          <a:latin typeface="Open Sans" panose="020B0606030504020204"/>
                        </a:rPr>
                        <a:t>) (*)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4791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FUNPRESP-JUD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Lei nº 12.618/2012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483.812.896,36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14602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Open Sans" panose="020B0606030504020204"/>
                        </a:rPr>
                        <a:t>União (Judiciário)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Open Sans" panose="020B0606030504020204"/>
                        </a:rPr>
                        <a:t>-</a:t>
                      </a:r>
                      <a:endParaRPr lang="pt-BR" sz="1400" dirty="0">
                        <a:latin typeface="Open Sans" panose="020B06060305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783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16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558" y="684166"/>
            <a:ext cx="5413664" cy="5873259"/>
          </a:xfrm>
          <a:prstGeom prst="rect">
            <a:avLst/>
          </a:prstGeom>
        </p:spPr>
      </p:pic>
      <p:sp>
        <p:nvSpPr>
          <p:cNvPr id="15" name="Conector reto 14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3"/>
          <p:cNvSpPr txBox="1">
            <a:spLocks noChangeArrowheads="1"/>
          </p:cNvSpPr>
          <p:nvPr/>
        </p:nvSpPr>
        <p:spPr bwMode="auto">
          <a:xfrm>
            <a:off x="2429669" y="167623"/>
            <a:ext cx="9137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Previdência Complementar 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 Entes Federativos </a:t>
            </a:r>
          </a:p>
        </p:txBody>
      </p:sp>
      <p:pic>
        <p:nvPicPr>
          <p:cNvPr id="36" name="Picture 13" descr="previdancia copy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550" y="6379615"/>
            <a:ext cx="2494684" cy="355621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897" y="3620795"/>
            <a:ext cx="3133321" cy="1908019"/>
          </a:xfrm>
          <a:prstGeom prst="rect">
            <a:avLst/>
          </a:prstGeom>
        </p:spPr>
      </p:pic>
      <p:sp>
        <p:nvSpPr>
          <p:cNvPr id="43" name="Retângulo 42"/>
          <p:cNvSpPr/>
          <p:nvPr/>
        </p:nvSpPr>
        <p:spPr>
          <a:xfrm>
            <a:off x="621553" y="772867"/>
            <a:ext cx="4762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Cenário Atual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8450" y="3270550"/>
            <a:ext cx="2259820" cy="17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36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ector reto 14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460488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5" name="Elipse 15"/>
          <p:cNvSpPr/>
          <p:nvPr/>
        </p:nvSpPr>
        <p:spPr>
          <a:xfrm>
            <a:off x="620651" y="38768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2526386" y="120498"/>
            <a:ext cx="9137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Entes Federativos e o potencial da Previdência Complementar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tângulo 50"/>
          <p:cNvSpPr/>
          <p:nvPr/>
        </p:nvSpPr>
        <p:spPr>
          <a:xfrm>
            <a:off x="299082" y="1219374"/>
            <a:ext cx="445460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1">
              <a:spcAft>
                <a:spcPts val="2400"/>
              </a:spcAft>
            </a:pP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Prazo: até 2 anos para estabelecer o RPC;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000" lvl="1">
              <a:spcAft>
                <a:spcPts val="2400"/>
              </a:spcAft>
            </a:pP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Quantidade de </a:t>
            </a: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RPPS: 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2.123; 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000" lvl="1">
              <a:spcAft>
                <a:spcPts val="1200"/>
              </a:spcAft>
            </a:pP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Potencial de curto prazo do RPPS de Subnacionais: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00000" lvl="2">
              <a:spcAft>
                <a:spcPts val="1200"/>
              </a:spcAft>
            </a:pPr>
            <a:r>
              <a:rPr lang="pt-BR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Nr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servidores com menos de 40 anos e salários acima do teto do INSS: 166,6 mil;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00000" lvl="2">
              <a:spcAft>
                <a:spcPts val="240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Volume 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contribuições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cerca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R$ 1,5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bilhões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ano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60000" lvl="1">
              <a:spcAft>
                <a:spcPts val="1200"/>
              </a:spcAft>
            </a:pP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Potencial de 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longo </a:t>
            </a: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prazo do RPPS de Subnacionais:</a:t>
            </a:r>
          </a:p>
          <a:p>
            <a:pPr marL="900000" lvl="2">
              <a:spcAft>
                <a:spcPts val="1200"/>
              </a:spcAft>
            </a:pPr>
            <a:r>
              <a:rPr lang="pt-BR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Nr</a:t>
            </a: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servidores com 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salários </a:t>
            </a: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acima do teto do 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INSS: 621,8 mil;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00000" lvl="2">
              <a:spcAft>
                <a:spcPts val="240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Volume de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contribuições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cerca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$ 6,5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bilhões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ano</a:t>
            </a:r>
            <a:r>
              <a:rPr lang="pt-B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000" lvl="1" algn="just">
              <a:spcAft>
                <a:spcPts val="1200"/>
              </a:spcAft>
            </a:pP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instituição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regime de Previdência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complementar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poderá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via:  a) EFPC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instituída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federativo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b) EFPC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multipatrocinada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c) EAPC.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2" name="Grupo 51"/>
          <p:cNvGrpSpPr/>
          <p:nvPr/>
        </p:nvGrpSpPr>
        <p:grpSpPr>
          <a:xfrm>
            <a:off x="336914" y="1241762"/>
            <a:ext cx="336680" cy="360000"/>
            <a:chOff x="776666" y="1239884"/>
            <a:chExt cx="336680" cy="360000"/>
          </a:xfrm>
        </p:grpSpPr>
        <p:sp>
          <p:nvSpPr>
            <p:cNvPr id="53" name="Elipse 26"/>
            <p:cNvSpPr/>
            <p:nvPr/>
          </p:nvSpPr>
          <p:spPr>
            <a:xfrm>
              <a:off x="776666" y="1239884"/>
              <a:ext cx="336680" cy="36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Seta para a direita 53"/>
            <p:cNvSpPr/>
            <p:nvPr/>
          </p:nvSpPr>
          <p:spPr>
            <a:xfrm>
              <a:off x="866666" y="1329884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5" name="Grupo 54"/>
          <p:cNvGrpSpPr/>
          <p:nvPr/>
        </p:nvGrpSpPr>
        <p:grpSpPr>
          <a:xfrm>
            <a:off x="334993" y="2245745"/>
            <a:ext cx="336680" cy="360000"/>
            <a:chOff x="776666" y="2392964"/>
            <a:chExt cx="336680" cy="360000"/>
          </a:xfrm>
        </p:grpSpPr>
        <p:sp>
          <p:nvSpPr>
            <p:cNvPr id="56" name="Elipse 28"/>
            <p:cNvSpPr/>
            <p:nvPr/>
          </p:nvSpPr>
          <p:spPr>
            <a:xfrm>
              <a:off x="776666" y="2392964"/>
              <a:ext cx="336680" cy="36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7" name="Seta para a direita 56"/>
            <p:cNvSpPr/>
            <p:nvPr/>
          </p:nvSpPr>
          <p:spPr>
            <a:xfrm>
              <a:off x="866666" y="2482964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58" name="Grupo 57"/>
          <p:cNvGrpSpPr/>
          <p:nvPr/>
        </p:nvGrpSpPr>
        <p:grpSpPr>
          <a:xfrm>
            <a:off x="334993" y="1740784"/>
            <a:ext cx="336680" cy="360000"/>
            <a:chOff x="772440" y="1799799"/>
            <a:chExt cx="336680" cy="360000"/>
          </a:xfrm>
        </p:grpSpPr>
        <p:sp>
          <p:nvSpPr>
            <p:cNvPr id="59" name="Elipse 36"/>
            <p:cNvSpPr/>
            <p:nvPr/>
          </p:nvSpPr>
          <p:spPr>
            <a:xfrm>
              <a:off x="772440" y="1799799"/>
              <a:ext cx="336680" cy="36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0" name="Seta para a direita 59"/>
            <p:cNvSpPr/>
            <p:nvPr/>
          </p:nvSpPr>
          <p:spPr>
            <a:xfrm>
              <a:off x="862440" y="1889799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61" name="Grupo 60"/>
          <p:cNvGrpSpPr/>
          <p:nvPr/>
        </p:nvGrpSpPr>
        <p:grpSpPr>
          <a:xfrm>
            <a:off x="893769" y="2682457"/>
            <a:ext cx="288000" cy="288000"/>
            <a:chOff x="1341994" y="2870217"/>
            <a:chExt cx="288000" cy="288000"/>
          </a:xfrm>
        </p:grpSpPr>
        <p:sp>
          <p:nvSpPr>
            <p:cNvPr id="62" name="Elipse 38"/>
            <p:cNvSpPr/>
            <p:nvPr/>
          </p:nvSpPr>
          <p:spPr>
            <a:xfrm>
              <a:off x="1341994" y="2870217"/>
              <a:ext cx="288000" cy="288000"/>
            </a:xfrm>
            <a:prstGeom prst="ellipse">
              <a:avLst/>
            </a:prstGeom>
            <a:solidFill>
              <a:schemeClr val="accent6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Seta para a direita 62"/>
            <p:cNvSpPr/>
            <p:nvPr/>
          </p:nvSpPr>
          <p:spPr>
            <a:xfrm>
              <a:off x="1417357" y="2936153"/>
              <a:ext cx="144000" cy="144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316169" y="3921425"/>
            <a:ext cx="336680" cy="360000"/>
            <a:chOff x="756000" y="3811610"/>
            <a:chExt cx="336680" cy="360000"/>
          </a:xfrm>
        </p:grpSpPr>
        <p:sp>
          <p:nvSpPr>
            <p:cNvPr id="65" name="Elipse 33"/>
            <p:cNvSpPr/>
            <p:nvPr/>
          </p:nvSpPr>
          <p:spPr>
            <a:xfrm>
              <a:off x="756000" y="3811610"/>
              <a:ext cx="336680" cy="36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6" name="Seta para a direita 65"/>
            <p:cNvSpPr/>
            <p:nvPr/>
          </p:nvSpPr>
          <p:spPr>
            <a:xfrm>
              <a:off x="846000" y="391103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67" name="Grupo 66"/>
          <p:cNvGrpSpPr/>
          <p:nvPr/>
        </p:nvGrpSpPr>
        <p:grpSpPr>
          <a:xfrm>
            <a:off x="907477" y="3233521"/>
            <a:ext cx="288000" cy="288000"/>
            <a:chOff x="1341994" y="2870217"/>
            <a:chExt cx="288000" cy="288000"/>
          </a:xfrm>
        </p:grpSpPr>
        <p:sp>
          <p:nvSpPr>
            <p:cNvPr id="68" name="Elipse 31"/>
            <p:cNvSpPr/>
            <p:nvPr/>
          </p:nvSpPr>
          <p:spPr>
            <a:xfrm>
              <a:off x="1341994" y="2870217"/>
              <a:ext cx="288000" cy="288000"/>
            </a:xfrm>
            <a:prstGeom prst="ellipse">
              <a:avLst/>
            </a:prstGeom>
            <a:solidFill>
              <a:schemeClr val="accent6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9" name="Seta para a direita 68"/>
            <p:cNvSpPr/>
            <p:nvPr/>
          </p:nvSpPr>
          <p:spPr>
            <a:xfrm>
              <a:off x="1417357" y="2936153"/>
              <a:ext cx="144000" cy="144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1" name="Retângulo 80"/>
          <p:cNvSpPr/>
          <p:nvPr/>
        </p:nvSpPr>
        <p:spPr>
          <a:xfrm>
            <a:off x="1646217" y="595916"/>
            <a:ext cx="19151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</a:rPr>
              <a:t>Potencial</a:t>
            </a:r>
            <a:endParaRPr lang="pt-BR" sz="2200" b="1" dirty="0"/>
          </a:p>
        </p:txBody>
      </p:sp>
      <p:grpSp>
        <p:nvGrpSpPr>
          <p:cNvPr id="2" name="Grupo 1"/>
          <p:cNvGrpSpPr/>
          <p:nvPr/>
        </p:nvGrpSpPr>
        <p:grpSpPr>
          <a:xfrm>
            <a:off x="4938185" y="736407"/>
            <a:ext cx="8339397" cy="5975523"/>
            <a:chOff x="373302" y="507135"/>
            <a:chExt cx="8339397" cy="5975523"/>
          </a:xfrm>
        </p:grpSpPr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333" y="640037"/>
              <a:ext cx="6570784" cy="5842621"/>
            </a:xfrm>
            <a:prstGeom prst="rect">
              <a:avLst/>
            </a:prstGeom>
          </p:spPr>
        </p:pic>
        <p:sp>
          <p:nvSpPr>
            <p:cNvPr id="27" name="CaixaDeTexto 26"/>
            <p:cNvSpPr txBox="1"/>
            <p:nvPr/>
          </p:nvSpPr>
          <p:spPr>
            <a:xfrm>
              <a:off x="373302" y="507135"/>
              <a:ext cx="1285929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Curto Prazo:</a:t>
              </a:r>
              <a:endParaRPr lang="pt-BR" sz="1400" b="1" dirty="0"/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</a:t>
              </a:r>
              <a:r>
                <a:rPr lang="pt-BR" sz="1300" dirty="0" smtClean="0"/>
                <a:t>: 12.079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R$ 118.907.141</a:t>
              </a:r>
              <a:r>
                <a:rPr lang="pt-BR" sz="1400" dirty="0" smtClean="0"/>
                <a:t> </a:t>
              </a:r>
            </a:p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Longo Prazo</a:t>
              </a:r>
              <a:r>
                <a:rPr lang="pt-BR" sz="1400" b="1" dirty="0"/>
                <a:t>: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</a:t>
              </a:r>
              <a:r>
                <a:rPr lang="pt-BR" sz="1300" dirty="0" smtClean="0"/>
                <a:t>: 36.135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R$ 455.261.873</a:t>
              </a:r>
            </a:p>
            <a:p>
              <a:pPr>
                <a:spcBef>
                  <a:spcPts val="100"/>
                </a:spcBef>
              </a:pPr>
              <a:endParaRPr lang="pt-BR" sz="1400" dirty="0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5667060" y="701194"/>
              <a:ext cx="1387354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pt-BR" sz="1400" b="1" u="sng" dirty="0" smtClean="0">
                  <a:latin typeface="Open Sans" panose="020B0606030504020204"/>
                </a:rPr>
                <a:t>Curto Prazo:</a:t>
              </a:r>
              <a:endParaRPr lang="pt-BR" sz="1400" b="1" dirty="0" smtClean="0"/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Qt: 18.070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R$ 184.492.446</a:t>
              </a:r>
            </a:p>
            <a:p>
              <a:pPr>
                <a:spcBef>
                  <a:spcPts val="100"/>
                </a:spcBef>
              </a:pPr>
              <a:r>
                <a:rPr lang="pt-BR" sz="1400" b="1" u="sng" dirty="0" smtClean="0">
                  <a:latin typeface="Open Sans" panose="020B0606030504020204"/>
                </a:rPr>
                <a:t>Longo Prazo</a:t>
              </a:r>
              <a:r>
                <a:rPr lang="pt-BR" sz="1400" b="1" dirty="0" smtClean="0"/>
                <a:t>: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Qt: 77.712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R$ 872.265.031</a:t>
              </a:r>
            </a:p>
            <a:p>
              <a:pPr>
                <a:spcBef>
                  <a:spcPts val="100"/>
                </a:spcBef>
              </a:pPr>
              <a:endParaRPr lang="pt-BR" dirty="0"/>
            </a:p>
          </p:txBody>
        </p:sp>
        <p:sp>
          <p:nvSpPr>
            <p:cNvPr id="29" name="CaixaDeTexto 28"/>
            <p:cNvSpPr txBox="1"/>
            <p:nvPr/>
          </p:nvSpPr>
          <p:spPr>
            <a:xfrm>
              <a:off x="5242164" y="4021650"/>
              <a:ext cx="1505447" cy="1677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Curto Prazo:</a:t>
              </a:r>
              <a:endParaRPr lang="pt-BR" sz="1400" b="1" dirty="0"/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</a:t>
              </a:r>
              <a:r>
                <a:rPr lang="pt-BR" sz="1300" dirty="0" smtClean="0"/>
                <a:t>: 61.151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 549.402.041</a:t>
              </a:r>
            </a:p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Longo Prazo</a:t>
              </a:r>
              <a:r>
                <a:rPr lang="pt-BR" sz="1400" b="1" dirty="0"/>
                <a:t>: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</a:t>
              </a:r>
              <a:r>
                <a:rPr lang="pt-BR" sz="1300" dirty="0" smtClean="0"/>
                <a:t>: 269.705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R$ 2.796.341.087</a:t>
              </a:r>
            </a:p>
            <a:p>
              <a:pPr>
                <a:spcBef>
                  <a:spcPts val="100"/>
                </a:spcBef>
              </a:pPr>
              <a:endParaRPr lang="pt-BR" dirty="0"/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1900132" y="3312636"/>
              <a:ext cx="1372492" cy="1615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Curto Prazo:</a:t>
              </a:r>
              <a:endParaRPr lang="pt-BR" sz="1400" b="1" dirty="0"/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Qtde</a:t>
              </a:r>
              <a:r>
                <a:rPr lang="pt-BR" sz="1300" dirty="0" smtClean="0"/>
                <a:t>: 39.381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 316.094.647</a:t>
              </a:r>
            </a:p>
            <a:p>
              <a:pPr>
                <a:spcBef>
                  <a:spcPts val="100"/>
                </a:spcBef>
              </a:pPr>
              <a:r>
                <a:rPr lang="pt-BR" sz="1400" b="1" u="sng" dirty="0">
                  <a:latin typeface="Open Sans" panose="020B0606030504020204"/>
                </a:rPr>
                <a:t>Longo Prazo</a:t>
              </a:r>
              <a:r>
                <a:rPr lang="pt-BR" sz="1400" b="1" dirty="0"/>
                <a:t>: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err="1" smtClean="0"/>
                <a:t>Qt</a:t>
              </a:r>
              <a:r>
                <a:rPr lang="pt-BR" sz="1300" dirty="0" smtClean="0"/>
                <a:t>: 120.021</a:t>
              </a:r>
            </a:p>
            <a:p>
              <a:pPr>
                <a:spcBef>
                  <a:spcPts val="100"/>
                </a:spcBef>
              </a:pPr>
              <a:r>
                <a:rPr lang="pt-BR" sz="1300" dirty="0" smtClean="0"/>
                <a:t>R$ 1.150.552.962</a:t>
              </a:r>
            </a:p>
            <a:p>
              <a:pPr>
                <a:spcBef>
                  <a:spcPts val="100"/>
                </a:spcBef>
              </a:pPr>
              <a:endParaRPr lang="pt-BR" sz="1400" dirty="0"/>
            </a:p>
          </p:txBody>
        </p:sp>
        <p:sp>
          <p:nvSpPr>
            <p:cNvPr id="70" name="CaixaDeTexto 69"/>
            <p:cNvSpPr txBox="1"/>
            <p:nvPr/>
          </p:nvSpPr>
          <p:spPr>
            <a:xfrm>
              <a:off x="2592475" y="1799269"/>
              <a:ext cx="6342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NORTE</a:t>
              </a:r>
              <a:endParaRPr lang="pt-BR" sz="1400" b="1" dirty="0">
                <a:solidFill>
                  <a:schemeClr val="bg1"/>
                </a:solidFill>
                <a:latin typeface="Open Sans" panose="020B0606030504020204"/>
              </a:endParaRPr>
            </a:p>
          </p:txBody>
        </p:sp>
        <p:sp>
          <p:nvSpPr>
            <p:cNvPr id="73" name="CaixaDeTexto 72"/>
            <p:cNvSpPr txBox="1"/>
            <p:nvPr/>
          </p:nvSpPr>
          <p:spPr>
            <a:xfrm>
              <a:off x="4843164" y="2422902"/>
              <a:ext cx="9099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NORDESTE</a:t>
              </a:r>
              <a:endParaRPr lang="pt-BR" sz="1400" b="1" dirty="0">
                <a:solidFill>
                  <a:schemeClr val="bg1"/>
                </a:solidFill>
                <a:latin typeface="Open Sans" panose="020B0606030504020204"/>
              </a:endParaRPr>
            </a:p>
          </p:txBody>
        </p:sp>
        <p:sp>
          <p:nvSpPr>
            <p:cNvPr id="74" name="CaixaDeTexto 73"/>
            <p:cNvSpPr txBox="1"/>
            <p:nvPr/>
          </p:nvSpPr>
          <p:spPr>
            <a:xfrm>
              <a:off x="3291540" y="3200248"/>
              <a:ext cx="7922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CENTRO  </a:t>
              </a:r>
            </a:p>
            <a:p>
              <a:pPr algn="ctr"/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OESTE</a:t>
              </a:r>
              <a:endParaRPr lang="pt-BR" sz="1400" b="1" dirty="0">
                <a:solidFill>
                  <a:schemeClr val="bg1"/>
                </a:solidFill>
                <a:latin typeface="Open Sans" panose="020B0606030504020204"/>
              </a:endParaRPr>
            </a:p>
          </p:txBody>
        </p:sp>
        <p:sp>
          <p:nvSpPr>
            <p:cNvPr id="75" name="CaixaDeTexto 74"/>
            <p:cNvSpPr txBox="1"/>
            <p:nvPr/>
          </p:nvSpPr>
          <p:spPr>
            <a:xfrm>
              <a:off x="4229179" y="3991658"/>
              <a:ext cx="8025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SUDESTE</a:t>
              </a:r>
              <a:endParaRPr lang="pt-BR" sz="1400" b="1" dirty="0">
                <a:solidFill>
                  <a:schemeClr val="bg1"/>
                </a:solidFill>
                <a:latin typeface="Open Sans" panose="020B0606030504020204"/>
              </a:endParaRPr>
            </a:p>
          </p:txBody>
        </p:sp>
        <p:sp>
          <p:nvSpPr>
            <p:cNvPr id="76" name="CaixaDeTexto 75"/>
            <p:cNvSpPr txBox="1"/>
            <p:nvPr/>
          </p:nvSpPr>
          <p:spPr>
            <a:xfrm>
              <a:off x="3698538" y="4888230"/>
              <a:ext cx="4475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Open Sans" panose="020B0606030504020204"/>
                </a:rPr>
                <a:t>SUL</a:t>
              </a:r>
              <a:endParaRPr lang="pt-BR" sz="1400" b="1" dirty="0">
                <a:solidFill>
                  <a:schemeClr val="bg1"/>
                </a:solidFill>
                <a:latin typeface="Open Sans" panose="020B0606030504020204"/>
              </a:endParaRPr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5306773" y="5912563"/>
              <a:ext cx="34059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 smtClean="0"/>
                <a:t>Fonte: RAIS/2017</a:t>
              </a:r>
            </a:p>
            <a:p>
              <a:r>
                <a:rPr lang="pt-BR" sz="1400" dirty="0" smtClean="0"/>
                <a:t>Preparado por: CGEAC/SURPC</a:t>
              </a:r>
              <a:endParaRPr lang="pt-BR" sz="1400" dirty="0"/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897407" y="4314419"/>
            <a:ext cx="288000" cy="288000"/>
            <a:chOff x="1341994" y="2870217"/>
            <a:chExt cx="288000" cy="288000"/>
          </a:xfrm>
        </p:grpSpPr>
        <p:sp>
          <p:nvSpPr>
            <p:cNvPr id="72" name="Elipse 38"/>
            <p:cNvSpPr/>
            <p:nvPr/>
          </p:nvSpPr>
          <p:spPr>
            <a:xfrm>
              <a:off x="1341994" y="2870217"/>
              <a:ext cx="288000" cy="288000"/>
            </a:xfrm>
            <a:prstGeom prst="ellipse">
              <a:avLst/>
            </a:prstGeom>
            <a:solidFill>
              <a:schemeClr val="accent6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Seta para a direita 76"/>
            <p:cNvSpPr/>
            <p:nvPr/>
          </p:nvSpPr>
          <p:spPr>
            <a:xfrm>
              <a:off x="1417357" y="2936153"/>
              <a:ext cx="144000" cy="144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79" name="Grupo 78"/>
          <p:cNvGrpSpPr/>
          <p:nvPr/>
        </p:nvGrpSpPr>
        <p:grpSpPr>
          <a:xfrm>
            <a:off x="911115" y="4865483"/>
            <a:ext cx="288000" cy="288000"/>
            <a:chOff x="1341994" y="2870217"/>
            <a:chExt cx="288000" cy="288000"/>
          </a:xfrm>
        </p:grpSpPr>
        <p:sp>
          <p:nvSpPr>
            <p:cNvPr id="80" name="Elipse 31"/>
            <p:cNvSpPr/>
            <p:nvPr/>
          </p:nvSpPr>
          <p:spPr>
            <a:xfrm>
              <a:off x="1341994" y="2870217"/>
              <a:ext cx="288000" cy="288000"/>
            </a:xfrm>
            <a:prstGeom prst="ellipse">
              <a:avLst/>
            </a:prstGeom>
            <a:solidFill>
              <a:schemeClr val="accent6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Seta para a direita 81"/>
            <p:cNvSpPr/>
            <p:nvPr/>
          </p:nvSpPr>
          <p:spPr>
            <a:xfrm>
              <a:off x="1417357" y="2936153"/>
              <a:ext cx="144000" cy="144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3" name="Grupo 82"/>
          <p:cNvGrpSpPr/>
          <p:nvPr/>
        </p:nvGrpSpPr>
        <p:grpSpPr>
          <a:xfrm>
            <a:off x="334993" y="5606833"/>
            <a:ext cx="336680" cy="360000"/>
            <a:chOff x="756000" y="3811610"/>
            <a:chExt cx="336680" cy="360000"/>
          </a:xfrm>
        </p:grpSpPr>
        <p:sp>
          <p:nvSpPr>
            <p:cNvPr id="84" name="Elipse 33"/>
            <p:cNvSpPr/>
            <p:nvPr/>
          </p:nvSpPr>
          <p:spPr>
            <a:xfrm>
              <a:off x="756000" y="3811610"/>
              <a:ext cx="336680" cy="36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" name="Seta para a direita 84"/>
            <p:cNvSpPr/>
            <p:nvPr/>
          </p:nvSpPr>
          <p:spPr>
            <a:xfrm>
              <a:off x="846000" y="391103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9" name="CaixaDeTexto 48"/>
          <p:cNvSpPr txBox="1"/>
          <p:nvPr/>
        </p:nvSpPr>
        <p:spPr>
          <a:xfrm>
            <a:off x="6922540" y="5421802"/>
            <a:ext cx="1647792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pt-BR" sz="1400" b="1" u="sng" dirty="0">
                <a:latin typeface="Open Sans" panose="020B0606030504020204"/>
              </a:rPr>
              <a:t>Curto Prazo:</a:t>
            </a:r>
            <a:endParaRPr lang="pt-BR" sz="1400" b="1" dirty="0"/>
          </a:p>
          <a:p>
            <a:pPr>
              <a:spcBef>
                <a:spcPts val="100"/>
              </a:spcBef>
            </a:pPr>
            <a:r>
              <a:rPr lang="pt-BR" sz="1300" dirty="0" err="1" smtClean="0"/>
              <a:t>Qt</a:t>
            </a:r>
            <a:r>
              <a:rPr lang="pt-BR" sz="1300" dirty="0" smtClean="0"/>
              <a:t>: 35.910</a:t>
            </a:r>
          </a:p>
          <a:p>
            <a:pPr>
              <a:spcBef>
                <a:spcPts val="100"/>
              </a:spcBef>
            </a:pPr>
            <a:r>
              <a:rPr lang="pt-BR" sz="1300" dirty="0" smtClean="0"/>
              <a:t>R$ 336.641.036</a:t>
            </a:r>
          </a:p>
          <a:p>
            <a:pPr>
              <a:spcBef>
                <a:spcPts val="100"/>
              </a:spcBef>
            </a:pPr>
            <a:r>
              <a:rPr lang="pt-BR" sz="1400" b="1" u="sng" dirty="0">
                <a:latin typeface="Open Sans" panose="020B0606030504020204"/>
              </a:rPr>
              <a:t>Longo Prazo</a:t>
            </a:r>
            <a:r>
              <a:rPr lang="pt-BR" sz="1400" b="1" dirty="0"/>
              <a:t>:</a:t>
            </a:r>
          </a:p>
          <a:p>
            <a:pPr>
              <a:spcBef>
                <a:spcPts val="100"/>
              </a:spcBef>
            </a:pPr>
            <a:r>
              <a:rPr lang="pt-BR" sz="1300" dirty="0" err="1" smtClean="0"/>
              <a:t>Qt</a:t>
            </a:r>
            <a:r>
              <a:rPr lang="pt-BR" sz="1300" dirty="0" smtClean="0"/>
              <a:t>: 118.240</a:t>
            </a:r>
          </a:p>
          <a:p>
            <a:pPr>
              <a:spcBef>
                <a:spcPts val="100"/>
              </a:spcBef>
            </a:pPr>
            <a:r>
              <a:rPr lang="pt-BR" sz="1300" dirty="0" smtClean="0"/>
              <a:t>R$ 1.342.284.587</a:t>
            </a:r>
          </a:p>
          <a:p>
            <a:pPr>
              <a:spcBef>
                <a:spcPts val="10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818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384697" y="1533606"/>
            <a:ext cx="7575005" cy="7199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pt-BR" sz="18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AMPLIAR COBERTURA</a:t>
            </a:r>
            <a:br>
              <a:rPr lang="pt-BR" sz="18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18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(Novo mercado de trabalho, </a:t>
            </a:r>
            <a:r>
              <a:rPr lang="pt-BR" sz="1800" b="1" u="sng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Previdência de Entes Federativos</a:t>
            </a:r>
            <a:r>
              <a:rPr lang="pt-BR" sz="18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pt-BR" altLang="pt-BR" sz="18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2434684" y="4753763"/>
            <a:ext cx="4624152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50000"/>
              </a:lnSpc>
              <a:spcAft>
                <a:spcPts val="3000"/>
              </a:spcAft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FORTALECER SUPERVISÃO</a:t>
            </a:r>
            <a:endParaRPr lang="pt-BR" altLang="pt-BR" sz="18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445337" y="2630299"/>
            <a:ext cx="9500952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pt-BR" sz="18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DESENVOLVER O MERCADO DE PREVIDÊNCIA COMPLEMENTAR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pt-BR" sz="18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(Harmonização da Legislação, Mercado de Renda, Mercado de Seguros) </a:t>
            </a:r>
            <a:endParaRPr lang="pt-BR" altLang="pt-BR" sz="18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445337" y="3670628"/>
            <a:ext cx="7379544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50000"/>
              </a:lnSpc>
              <a:spcAft>
                <a:spcPts val="3000"/>
              </a:spcAft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pt-BR" sz="1800" b="1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FOMENTAR A EDUCAÇÃO PREVIDENCIÁRIA</a:t>
            </a:r>
            <a:endParaRPr lang="pt-BR" altLang="pt-BR" sz="1800" b="1" dirty="0">
              <a:solidFill>
                <a:schemeClr val="accent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CaixaDeTexto 3"/>
          <p:cNvSpPr txBox="1">
            <a:spLocks noChangeArrowheads="1"/>
          </p:cNvSpPr>
          <p:nvPr/>
        </p:nvSpPr>
        <p:spPr bwMode="auto">
          <a:xfrm>
            <a:off x="3015049" y="180000"/>
            <a:ext cx="8648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Diretrizes para o </a:t>
            </a:r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Conselho Nacional de Previdência Complementar – CNPC em 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2019</a:t>
            </a:r>
          </a:p>
        </p:txBody>
      </p:sp>
      <p:sp>
        <p:nvSpPr>
          <p:cNvPr id="16" name="Conector reto 15">
            <a:extLst>
              <a:ext uri="{FF2B5EF4-FFF2-40B4-BE49-F238E27FC236}">
                <a16:creationId xmlns:a16="http://schemas.microsoft.com/office/drawing/2014/main" xmlns="" id="{E2E32ABB-9369-4018-A35B-48C62668E4B2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lipse 17"/>
          <p:cNvSpPr/>
          <p:nvPr/>
        </p:nvSpPr>
        <p:spPr>
          <a:xfrm>
            <a:off x="1633043" y="1471309"/>
            <a:ext cx="720000" cy="72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pt-BR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1633043" y="2543633"/>
            <a:ext cx="720000" cy="7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pt-BR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1633043" y="3615957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pt-BR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1633043" y="4688281"/>
            <a:ext cx="720000" cy="72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pt-BR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86751" y="989514"/>
            <a:ext cx="9936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Na 32ª Reunião Ordinária do CNPC foi Instituído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Grupo de Trabalho (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Portaria 01/2019).</a:t>
            </a:r>
          </a:p>
          <a:p>
            <a:endParaRPr lang="pt-BR" sz="2400" b="1" dirty="0" smtClean="0">
              <a:latin typeface="Open Sans" panose="020B0606030504020204"/>
            </a:endParaRPr>
          </a:p>
          <a:p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Objetivo do GT: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Open Sans" panose="020B0606030504020204"/>
              </a:rPr>
              <a:t>Apresentar </a:t>
            </a:r>
            <a:r>
              <a:rPr lang="pt-BR" sz="2400" dirty="0">
                <a:latin typeface="Open Sans" panose="020B0606030504020204"/>
              </a:rPr>
              <a:t>proposta de revisão das normas gerais que regulam os procedimentos para que os </a:t>
            </a:r>
            <a:r>
              <a:rPr lang="pt-BR" sz="2400" dirty="0" smtClean="0">
                <a:latin typeface="Open Sans" panose="020B0606030504020204"/>
              </a:rPr>
              <a:t>Entes Federativos </a:t>
            </a:r>
            <a:r>
              <a:rPr lang="pt-BR" sz="2400" dirty="0">
                <a:latin typeface="Open Sans" panose="020B0606030504020204"/>
              </a:rPr>
              <a:t>possam instituir o seu Regime de Previdência Complementar </a:t>
            </a:r>
            <a:r>
              <a:rPr lang="pt-BR" sz="2400" b="1" dirty="0">
                <a:latin typeface="Open Sans" panose="020B0606030504020204"/>
              </a:rPr>
              <a:t>com celeridade </a:t>
            </a:r>
            <a:r>
              <a:rPr lang="pt-BR" sz="2400" dirty="0">
                <a:latin typeface="Open Sans" panose="020B0606030504020204"/>
              </a:rPr>
              <a:t>e segurança</a:t>
            </a:r>
            <a:r>
              <a:rPr lang="pt-BR" sz="2400" dirty="0" smtClean="0">
                <a:latin typeface="Open Sans" panose="020B0606030504020204"/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Open Sans" panose="020B0606030504020204"/>
              </a:rPr>
              <a:t>Elaborar material (Cartilha Completa) e documentos padronizados para orientar a constituição do RPC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latin typeface="Open Sans" panose="020B0606030504020204"/>
            </a:endParaRPr>
          </a:p>
          <a:p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Membros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efetivos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: indicados pelo CNPC (SPREV, PREVIC, SPE,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ANAPAR, ABRAPP, Patrocinadores e indicados pelo CONAPREV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/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Primeira reunião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: 30/09/2019 – das 9:00h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às 17:00h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309983" y="1016361"/>
            <a:ext cx="420850" cy="450000"/>
            <a:chOff x="1723931" y="1578895"/>
            <a:chExt cx="420850" cy="450000"/>
          </a:xfrm>
        </p:grpSpPr>
        <p:sp>
          <p:nvSpPr>
            <p:cNvPr id="12" name="Elipse 11"/>
            <p:cNvSpPr/>
            <p:nvPr/>
          </p:nvSpPr>
          <p:spPr>
            <a:xfrm>
              <a:off x="1723931" y="1578895"/>
              <a:ext cx="420850" cy="450000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Seta para a direita 12"/>
            <p:cNvSpPr/>
            <p:nvPr/>
          </p:nvSpPr>
          <p:spPr>
            <a:xfrm>
              <a:off x="1832017" y="1675401"/>
              <a:ext cx="252510" cy="27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1309983" y="1881159"/>
            <a:ext cx="420850" cy="450000"/>
            <a:chOff x="1723931" y="1578895"/>
            <a:chExt cx="420850" cy="450000"/>
          </a:xfrm>
        </p:grpSpPr>
        <p:sp>
          <p:nvSpPr>
            <p:cNvPr id="19" name="Elipse 18"/>
            <p:cNvSpPr/>
            <p:nvPr/>
          </p:nvSpPr>
          <p:spPr>
            <a:xfrm>
              <a:off x="1723931" y="1578895"/>
              <a:ext cx="420850" cy="450000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Seta para a direita 19"/>
            <p:cNvSpPr/>
            <p:nvPr/>
          </p:nvSpPr>
          <p:spPr>
            <a:xfrm>
              <a:off x="1832017" y="1675401"/>
              <a:ext cx="252510" cy="27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1357815" y="4373813"/>
            <a:ext cx="420850" cy="450000"/>
            <a:chOff x="1723931" y="1578895"/>
            <a:chExt cx="420850" cy="450000"/>
          </a:xfrm>
        </p:grpSpPr>
        <p:sp>
          <p:nvSpPr>
            <p:cNvPr id="22" name="Elipse 21"/>
            <p:cNvSpPr/>
            <p:nvPr/>
          </p:nvSpPr>
          <p:spPr>
            <a:xfrm>
              <a:off x="1723931" y="1578895"/>
              <a:ext cx="420850" cy="450000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Seta para a direita 22"/>
            <p:cNvSpPr/>
            <p:nvPr/>
          </p:nvSpPr>
          <p:spPr>
            <a:xfrm>
              <a:off x="1832017" y="1675401"/>
              <a:ext cx="252510" cy="27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0" name="Imagem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pSp>
        <p:nvGrpSpPr>
          <p:cNvPr id="31" name="Grupo 30"/>
          <p:cNvGrpSpPr/>
          <p:nvPr/>
        </p:nvGrpSpPr>
        <p:grpSpPr>
          <a:xfrm>
            <a:off x="1333899" y="5463611"/>
            <a:ext cx="420850" cy="450000"/>
            <a:chOff x="1723931" y="1578895"/>
            <a:chExt cx="420850" cy="450000"/>
          </a:xfrm>
        </p:grpSpPr>
        <p:sp>
          <p:nvSpPr>
            <p:cNvPr id="32" name="Elipse 31"/>
            <p:cNvSpPr/>
            <p:nvPr/>
          </p:nvSpPr>
          <p:spPr>
            <a:xfrm>
              <a:off x="1723931" y="1578895"/>
              <a:ext cx="420850" cy="450000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Seta para a direita 32"/>
            <p:cNvSpPr/>
            <p:nvPr/>
          </p:nvSpPr>
          <p:spPr>
            <a:xfrm>
              <a:off x="1832017" y="1675401"/>
              <a:ext cx="252510" cy="27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4" name="CaixaDeTexto 3">
            <a:extLst>
              <a:ext uri="{FF2B5EF4-FFF2-40B4-BE49-F238E27FC236}">
                <a16:creationId xmlns:a16="http://schemas.microsoft.com/office/drawing/2014/main" xmlns="" id="{AAB4108C-4475-4602-96E2-4A9C8C113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25" name="Conector reto 15">
            <a:extLst>
              <a:ext uri="{FF2B5EF4-FFF2-40B4-BE49-F238E27FC236}">
                <a16:creationId xmlns:a16="http://schemas.microsoft.com/office/drawing/2014/main" xmlns="" id="{60F39337-A4FE-4125-AAF7-C140FE09F77A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26" name="Elipse 16">
            <a:extLst>
              <a:ext uri="{FF2B5EF4-FFF2-40B4-BE49-F238E27FC236}">
                <a16:creationId xmlns:a16="http://schemas.microsoft.com/office/drawing/2014/main" xmlns="" id="{EB73CDFF-1E7A-41BD-8694-5F7FAF359B10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835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143661" y="1304025"/>
            <a:ext cx="61760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Aft>
                <a:spcPts val="3600"/>
              </a:spcAft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Alguns temas a serem debatidos no GT: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512446" y="1377245"/>
            <a:ext cx="420850" cy="450000"/>
            <a:chOff x="1723931" y="1578895"/>
            <a:chExt cx="420850" cy="450000"/>
          </a:xfrm>
        </p:grpSpPr>
        <p:sp>
          <p:nvSpPr>
            <p:cNvPr id="12" name="Elipse 11"/>
            <p:cNvSpPr/>
            <p:nvPr/>
          </p:nvSpPr>
          <p:spPr>
            <a:xfrm>
              <a:off x="1723931" y="1578895"/>
              <a:ext cx="420850" cy="4500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Seta para a direita 12"/>
            <p:cNvSpPr/>
            <p:nvPr/>
          </p:nvSpPr>
          <p:spPr>
            <a:xfrm>
              <a:off x="1832017" y="1675401"/>
              <a:ext cx="252510" cy="27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0" name="Imagem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722871" y="2022019"/>
            <a:ext cx="983312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400" dirty="0">
                <a:latin typeface="Open Sans" panose="020B0606030504020204"/>
              </a:rPr>
              <a:t>1. Criação de Entidades e Planos </a:t>
            </a:r>
            <a:r>
              <a:rPr lang="pt-BR" sz="2400" dirty="0" smtClean="0">
                <a:latin typeface="Open Sans" panose="020B0606030504020204"/>
              </a:rPr>
              <a:t>de </a:t>
            </a:r>
            <a:r>
              <a:rPr lang="pt-BR" sz="2400" dirty="0">
                <a:latin typeface="Open Sans" panose="020B0606030504020204"/>
              </a:rPr>
              <a:t>Previdência </a:t>
            </a:r>
            <a:r>
              <a:rPr lang="pt-BR" sz="2400" dirty="0" smtClean="0">
                <a:latin typeface="Open Sans" panose="020B0606030504020204"/>
              </a:rPr>
              <a:t>Complementar (limites de viabilidade operacional, regulamento e estatuto padrão)</a:t>
            </a:r>
            <a:endParaRPr lang="pt-BR" sz="2400" dirty="0">
              <a:latin typeface="Open Sans" panose="020B0606030504020204"/>
            </a:endParaRPr>
          </a:p>
          <a:p>
            <a:pPr>
              <a:spcAft>
                <a:spcPts val="2400"/>
              </a:spcAft>
            </a:pPr>
            <a:r>
              <a:rPr lang="pt-BR" sz="2400" dirty="0">
                <a:latin typeface="Open Sans" panose="020B0606030504020204"/>
              </a:rPr>
              <a:t>2. Elaboração de Orientações </a:t>
            </a:r>
            <a:r>
              <a:rPr lang="pt-BR" sz="2400" dirty="0" smtClean="0">
                <a:latin typeface="Open Sans" panose="020B0606030504020204"/>
              </a:rPr>
              <a:t>aos </a:t>
            </a:r>
            <a:r>
              <a:rPr lang="pt-BR" sz="2400" dirty="0">
                <a:latin typeface="Open Sans" panose="020B0606030504020204"/>
              </a:rPr>
              <a:t>Entes na criação do </a:t>
            </a:r>
            <a:r>
              <a:rPr lang="pt-BR" sz="2400" dirty="0" smtClean="0">
                <a:latin typeface="Open Sans" panose="020B0606030504020204"/>
              </a:rPr>
              <a:t>RPC (Cartilha)</a:t>
            </a:r>
            <a:endParaRPr lang="pt-BR" sz="2400" dirty="0">
              <a:latin typeface="Open Sans" panose="020B0606030504020204"/>
            </a:endParaRPr>
          </a:p>
          <a:p>
            <a:pPr>
              <a:spcAft>
                <a:spcPts val="2400"/>
              </a:spcAft>
            </a:pPr>
            <a:r>
              <a:rPr lang="pt-BR" sz="2400" dirty="0">
                <a:latin typeface="Open Sans" panose="020B0606030504020204"/>
              </a:rPr>
              <a:t>3. </a:t>
            </a:r>
            <a:r>
              <a:rPr lang="pt-BR" sz="2400" dirty="0" smtClean="0">
                <a:latin typeface="Open Sans" panose="020B0606030504020204"/>
              </a:rPr>
              <a:t>Conceitos de Solidariedade, </a:t>
            </a:r>
            <a:r>
              <a:rPr lang="pt-BR" sz="2400" dirty="0">
                <a:latin typeface="Open Sans" panose="020B0606030504020204"/>
              </a:rPr>
              <a:t>segregação patrimonial e </a:t>
            </a:r>
            <a:r>
              <a:rPr lang="pt-BR" sz="2400" dirty="0" err="1">
                <a:latin typeface="Open Sans" panose="020B0606030504020204"/>
              </a:rPr>
              <a:t>submassa</a:t>
            </a:r>
            <a:r>
              <a:rPr lang="pt-BR" sz="2400" dirty="0">
                <a:latin typeface="Open Sans" panose="020B0606030504020204"/>
              </a:rPr>
              <a:t> e tratamento de inadimplência</a:t>
            </a:r>
          </a:p>
          <a:p>
            <a:pPr>
              <a:spcAft>
                <a:spcPts val="2400"/>
              </a:spcAft>
            </a:pPr>
            <a:r>
              <a:rPr lang="pt-BR" sz="2400" dirty="0">
                <a:latin typeface="Open Sans" panose="020B0606030504020204"/>
              </a:rPr>
              <a:t>4. Governança</a:t>
            </a:r>
          </a:p>
          <a:p>
            <a:pPr>
              <a:spcAft>
                <a:spcPts val="2400"/>
              </a:spcAft>
            </a:pPr>
            <a:r>
              <a:rPr lang="pt-BR" sz="2400" dirty="0">
                <a:latin typeface="Open Sans" panose="020B0606030504020204"/>
              </a:rPr>
              <a:t>5. Atuação de EAPC no Segmento de Entes</a:t>
            </a:r>
          </a:p>
        </p:txBody>
      </p:sp>
      <p:sp>
        <p:nvSpPr>
          <p:cNvPr id="10" name="CaixaDeTexto 3">
            <a:extLst>
              <a:ext uri="{FF2B5EF4-FFF2-40B4-BE49-F238E27FC236}">
                <a16:creationId xmlns:a16="http://schemas.microsoft.com/office/drawing/2014/main" xmlns="" id="{24F90349-9896-4C0B-A857-15807599F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1" name="Conector reto 15">
            <a:extLst>
              <a:ext uri="{FF2B5EF4-FFF2-40B4-BE49-F238E27FC236}">
                <a16:creationId xmlns:a16="http://schemas.microsoft.com/office/drawing/2014/main" xmlns="" id="{B4E21EF0-C894-43E4-AE8F-6762ED1ED8F9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5" name="Elipse 16">
            <a:extLst>
              <a:ext uri="{FF2B5EF4-FFF2-40B4-BE49-F238E27FC236}">
                <a16:creationId xmlns:a16="http://schemas.microsoft.com/office/drawing/2014/main" xmlns="" id="{57C284A2-4AC2-41EB-8870-D8F46A025FE5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649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flipV="1">
            <a:off x="905846" y="2608631"/>
            <a:ext cx="0" cy="332934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05849" y="5937973"/>
            <a:ext cx="383186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7"/>
          <p:cNvSpPr/>
          <p:nvPr/>
        </p:nvSpPr>
        <p:spPr>
          <a:xfrm rot="16200000">
            <a:off x="181615" y="2929201"/>
            <a:ext cx="1043354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</a:pP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Custo</a:t>
            </a:r>
          </a:p>
        </p:txBody>
      </p:sp>
      <p:sp>
        <p:nvSpPr>
          <p:cNvPr id="31" name="Retângulo 7"/>
          <p:cNvSpPr/>
          <p:nvPr/>
        </p:nvSpPr>
        <p:spPr>
          <a:xfrm>
            <a:off x="3151922" y="5937973"/>
            <a:ext cx="1568318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</a:pP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Complexidade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94123" y="5148618"/>
            <a:ext cx="1134762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028885" y="5148619"/>
            <a:ext cx="0" cy="789355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94128" y="4237773"/>
            <a:ext cx="2060085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54212" y="4237773"/>
            <a:ext cx="0" cy="170020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94127" y="3211084"/>
            <a:ext cx="2975279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869406" y="3211085"/>
            <a:ext cx="1" cy="2726889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tângulo 7"/>
          <p:cNvSpPr/>
          <p:nvPr/>
        </p:nvSpPr>
        <p:spPr>
          <a:xfrm>
            <a:off x="1476555" y="4797660"/>
            <a:ext cx="895228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Adesão </a:t>
            </a:r>
            <a:b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</a:b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a Plano</a:t>
            </a:r>
          </a:p>
        </p:txBody>
      </p:sp>
      <p:sp>
        <p:nvSpPr>
          <p:cNvPr id="84" name="Retângulo 7"/>
          <p:cNvSpPr/>
          <p:nvPr/>
        </p:nvSpPr>
        <p:spPr>
          <a:xfrm>
            <a:off x="2506598" y="3940315"/>
            <a:ext cx="895228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Criação </a:t>
            </a:r>
            <a:b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</a:b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de Plano</a:t>
            </a:r>
          </a:p>
        </p:txBody>
      </p:sp>
      <p:sp>
        <p:nvSpPr>
          <p:cNvPr id="85" name="Retângulo 7"/>
          <p:cNvSpPr/>
          <p:nvPr/>
        </p:nvSpPr>
        <p:spPr>
          <a:xfrm>
            <a:off x="3440416" y="2887919"/>
            <a:ext cx="1097999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Criação </a:t>
            </a:r>
            <a:b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</a:br>
            <a:r>
              <a:rPr lang="pt-BR" altLang="pt-BR" sz="1400" b="1" dirty="0"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de Entidade</a:t>
            </a:r>
          </a:p>
        </p:txBody>
      </p:sp>
      <p:sp>
        <p:nvSpPr>
          <p:cNvPr id="86" name="Retângulo 7"/>
          <p:cNvSpPr/>
          <p:nvPr/>
        </p:nvSpPr>
        <p:spPr>
          <a:xfrm>
            <a:off x="5970614" y="2622591"/>
            <a:ext cx="5341068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pt-BR" alt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1. Adesão a Plano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Convênio de Adesão 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Arial" panose="020B0604020202020204" pitchFamily="34" charset="0"/>
              </a:rPr>
              <a:t>(Resolução CGPC nº 08/2004</a:t>
            </a:r>
            <a:r>
              <a:rPr lang="pt-B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Arial" panose="020B0604020202020204" pitchFamily="34" charset="0"/>
              </a:rPr>
              <a:t>)</a:t>
            </a:r>
            <a:r>
              <a:rPr lang="pt-BR" altLang="pt-B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87" name="Retângulo 7"/>
          <p:cNvSpPr/>
          <p:nvPr/>
        </p:nvSpPr>
        <p:spPr>
          <a:xfrm>
            <a:off x="5970614" y="3349447"/>
            <a:ext cx="6076705" cy="122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pt-BR" alt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2. Criação de Plano 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Regulamento 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Arial" panose="020B0604020202020204" pitchFamily="34" charset="0"/>
              </a:rPr>
              <a:t>(Resolução CGPC nº 08/2004)</a:t>
            </a:r>
            <a:r>
              <a:rPr lang="pt-BR" alt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 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Avaliação e Nota Técnica Atuarial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Arial" panose="020B0604020202020204" pitchFamily="34" charset="0"/>
              </a:rPr>
              <a:t> (Resolução CGPC nº 08/2004)</a:t>
            </a:r>
          </a:p>
          <a:p>
            <a:pPr>
              <a:spcBef>
                <a:spcPct val="20000"/>
              </a:spcBef>
            </a:pPr>
            <a:r>
              <a:rPr lang="pt-BR" alt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    (+) Adesão a Plano </a:t>
            </a:r>
          </a:p>
        </p:txBody>
      </p:sp>
      <p:sp>
        <p:nvSpPr>
          <p:cNvPr id="88" name="Retângulo 7"/>
          <p:cNvSpPr/>
          <p:nvPr/>
        </p:nvSpPr>
        <p:spPr>
          <a:xfrm>
            <a:off x="5970614" y="4691781"/>
            <a:ext cx="6456924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pt-BR" alt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3. Criação de Entidade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Estatuto (Resolução CGPC nº 08/2004) 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Diretoria, Conselhos Deliberativo e Fiscal, Pessoal, Sistemas, Contabilidade, Atuário, Financeiro e Auditoria.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pt-BR" alt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(+) Adesão a Plano (+) Criação de Plano 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/>
              <a:ea typeface="Tahoma" pitchFamily="34" charset="0"/>
              <a:cs typeface="Tahoma" pitchFamily="34" charset="0"/>
            </a:endParaRPr>
          </a:p>
          <a:p>
            <a:pPr>
              <a:spcBef>
                <a:spcPts val="450"/>
              </a:spcBef>
              <a:defRPr/>
            </a:pP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89081" y="1937082"/>
            <a:ext cx="882125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Opções</a:t>
            </a:r>
            <a:r>
              <a:rPr lang="en-US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para a </a:t>
            </a:r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instituição</a:t>
            </a:r>
            <a:r>
              <a:rPr lang="en-US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do RPC – </a:t>
            </a:r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Ente</a:t>
            </a:r>
            <a:r>
              <a:rPr lang="en-US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Federativo</a:t>
            </a:r>
            <a:endParaRPr lang="en-US" sz="2000" b="1" kern="0" dirty="0">
              <a:ln w="12700">
                <a:noFill/>
                <a:prstDash val="solid"/>
              </a:ln>
              <a:solidFill>
                <a:schemeClr val="accent5"/>
              </a:solidFill>
              <a:latin typeface="Open Sans" panose="020B0606030504020204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61504" y="671421"/>
            <a:ext cx="8988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Criação de Entidades e Planos de Fechadas de Previdência Complementar:</a:t>
            </a:r>
          </a:p>
        </p:txBody>
      </p:sp>
      <p:sp>
        <p:nvSpPr>
          <p:cNvPr id="24" name="CaixaDeTexto 3">
            <a:extLst>
              <a:ext uri="{FF2B5EF4-FFF2-40B4-BE49-F238E27FC236}">
                <a16:creationId xmlns:a16="http://schemas.microsoft.com/office/drawing/2014/main" xmlns="" id="{D42FDD4E-2541-4911-82F9-2DB97AA8C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26" name="Conector reto 15">
            <a:extLst>
              <a:ext uri="{FF2B5EF4-FFF2-40B4-BE49-F238E27FC236}">
                <a16:creationId xmlns:a16="http://schemas.microsoft.com/office/drawing/2014/main" xmlns="" id="{6A86588D-3AE9-4652-98EA-84F7DB03FB36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27" name="Elipse 16">
            <a:extLst>
              <a:ext uri="{FF2B5EF4-FFF2-40B4-BE49-F238E27FC236}">
                <a16:creationId xmlns:a16="http://schemas.microsoft.com/office/drawing/2014/main" xmlns="" id="{F249CA34-6F2B-4340-B437-58F999807CCA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Elipse 11">
            <a:extLst>
              <a:ext uri="{FF2B5EF4-FFF2-40B4-BE49-F238E27FC236}">
                <a16:creationId xmlns:a16="http://schemas.microsoft.com/office/drawing/2014/main" xmlns="" id="{E0EF93A6-B2B7-400B-B54A-DE32C3EADADD}"/>
              </a:ext>
            </a:extLst>
          </p:cNvPr>
          <p:cNvSpPr/>
          <p:nvPr/>
        </p:nvSpPr>
        <p:spPr>
          <a:xfrm>
            <a:off x="889081" y="731326"/>
            <a:ext cx="543602" cy="58642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pic>
        <p:nvPicPr>
          <p:cNvPr id="34" name="Imagem 29">
            <a:extLst>
              <a:ext uri="{FF2B5EF4-FFF2-40B4-BE49-F238E27FC236}">
                <a16:creationId xmlns:a16="http://schemas.microsoft.com/office/drawing/2014/main" xmlns="" id="{EDC8EB91-DAE2-4421-A4A2-278D1E468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58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3145" y="6390000"/>
            <a:ext cx="166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002060"/>
                </a:solidFill>
              </a:rPr>
              <a:t>fonte: SURPC/2019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9" y="7234349"/>
            <a:ext cx="6487723" cy="29369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563" y="7234349"/>
            <a:ext cx="4883437" cy="21419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 21"/>
          <p:cNvSpPr/>
          <p:nvPr/>
        </p:nvSpPr>
        <p:spPr>
          <a:xfrm>
            <a:off x="904971" y="1274939"/>
            <a:ext cx="1065102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Custos </a:t>
            </a:r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Administrativos</a:t>
            </a:r>
            <a:endParaRPr lang="en-US" sz="2000" b="1" kern="0" dirty="0">
              <a:ln w="12700">
                <a:noFill/>
                <a:prstDash val="solid"/>
              </a:ln>
              <a:solidFill>
                <a:schemeClr val="accent5"/>
              </a:solidFill>
              <a:latin typeface="Open Sans" panose="020B0606030504020204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CaixaDeTexto 3">
            <a:extLst>
              <a:ext uri="{FF2B5EF4-FFF2-40B4-BE49-F238E27FC236}">
                <a16:creationId xmlns:a16="http://schemas.microsoft.com/office/drawing/2014/main" xmlns="" id="{0DA2E524-AED8-4C28-8993-24D07F7C8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1" name="Conector reto 15">
            <a:extLst>
              <a:ext uri="{FF2B5EF4-FFF2-40B4-BE49-F238E27FC236}">
                <a16:creationId xmlns:a16="http://schemas.microsoft.com/office/drawing/2014/main" xmlns="" id="{9C89847E-8C28-4238-88BD-24CD9421EA20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2" name="Elipse 16">
            <a:extLst>
              <a:ext uri="{FF2B5EF4-FFF2-40B4-BE49-F238E27FC236}">
                <a16:creationId xmlns:a16="http://schemas.microsoft.com/office/drawing/2014/main" xmlns="" id="{EEF9827A-D4CD-4451-9222-012E99FC7CCF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29">
            <a:extLst>
              <a:ext uri="{FF2B5EF4-FFF2-40B4-BE49-F238E27FC236}">
                <a16:creationId xmlns:a16="http://schemas.microsoft.com/office/drawing/2014/main" xmlns="" id="{29BAEFB5-76C5-47CE-A90C-6CDDB50CC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748FFED6-71D9-4A9D-8BA7-EA7F2B792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197798"/>
              </p:ext>
            </p:extLst>
          </p:nvPr>
        </p:nvGraphicFramePr>
        <p:xfrm>
          <a:off x="744715" y="2246728"/>
          <a:ext cx="5704212" cy="3879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106">
                  <a:extLst>
                    <a:ext uri="{9D8B030D-6E8A-4147-A177-3AD203B41FA5}">
                      <a16:colId xmlns:a16="http://schemas.microsoft.com/office/drawing/2014/main" xmlns="" val="2701489432"/>
                    </a:ext>
                  </a:extLst>
                </a:gridCol>
                <a:gridCol w="2852106">
                  <a:extLst>
                    <a:ext uri="{9D8B030D-6E8A-4147-A177-3AD203B41FA5}">
                      <a16:colId xmlns:a16="http://schemas.microsoft.com/office/drawing/2014/main" xmlns="" val="3017153055"/>
                    </a:ext>
                  </a:extLst>
                </a:gridCol>
              </a:tblGrid>
              <a:tr h="80129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Número de Participantes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Custo médio anual por participante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92231921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Até 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R$ 82.817,23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60641576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De 101 a 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R$ 9.094,35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75473307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De 501 a 1.000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R$ 6.607,80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83344684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De 1.001 a 10.000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R$ 2.132,86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19493442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De 10.001 a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R$ 1.121,82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22338454"/>
                  </a:ext>
                </a:extLst>
              </a:tr>
              <a:tr h="51310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Open Sans" panose="020B0606030504020204"/>
                        </a:rPr>
                        <a:t>Acima de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Open Sans" panose="020B0606030504020204"/>
                        </a:rPr>
                        <a:t>R$ 610,46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243580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EC9424A4-0607-4428-8100-193E5880B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856265"/>
              </p:ext>
            </p:extLst>
          </p:nvPr>
        </p:nvGraphicFramePr>
        <p:xfrm>
          <a:off x="6701126" y="2246727"/>
          <a:ext cx="4854874" cy="1860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437">
                  <a:extLst>
                    <a:ext uri="{9D8B030D-6E8A-4147-A177-3AD203B41FA5}">
                      <a16:colId xmlns:a16="http://schemas.microsoft.com/office/drawing/2014/main" xmlns="" val="422550708"/>
                    </a:ext>
                  </a:extLst>
                </a:gridCol>
                <a:gridCol w="2427437">
                  <a:extLst>
                    <a:ext uri="{9D8B030D-6E8A-4147-A177-3AD203B41FA5}">
                      <a16:colId xmlns:a16="http://schemas.microsoft.com/office/drawing/2014/main" xmlns="" val="3416983654"/>
                    </a:ext>
                  </a:extLst>
                </a:gridCol>
              </a:tblGrid>
              <a:tr h="861641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Open Sans" panose="020B0606030504020204"/>
                        </a:rPr>
                        <a:t>Anos de funcionamento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Open Sans" panose="020B0606030504020204"/>
                        </a:rPr>
                        <a:t>Custo médio anual por participante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22741305"/>
                  </a:ext>
                </a:extLst>
              </a:tr>
              <a:tr h="4992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Open Sans" panose="020B0606030504020204"/>
                        </a:rPr>
                        <a:t>Menos de 5 anos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latin typeface="Open Sans" panose="020B0606030504020204"/>
                        </a:rPr>
                        <a:t>R$ 9.941,06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71954845"/>
                  </a:ext>
                </a:extLst>
              </a:tr>
              <a:tr h="4992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Open Sans" panose="020B0606030504020204"/>
                        </a:rPr>
                        <a:t>Mais de 5 anos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latin typeface="Open Sans" panose="020B0606030504020204"/>
                        </a:rPr>
                        <a:t>R$ 523,58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10738684"/>
                  </a:ext>
                </a:extLst>
              </a:tr>
            </a:tbl>
          </a:graphicData>
        </a:graphic>
      </p:graphicFrame>
      <p:sp>
        <p:nvSpPr>
          <p:cNvPr id="21" name="Retângulo 20"/>
          <p:cNvSpPr/>
          <p:nvPr/>
        </p:nvSpPr>
        <p:spPr>
          <a:xfrm>
            <a:off x="1461504" y="671421"/>
            <a:ext cx="8988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Criação de Entidades e Planos de Fechadas de Previdência Complementar:</a:t>
            </a:r>
          </a:p>
        </p:txBody>
      </p:sp>
      <p:sp>
        <p:nvSpPr>
          <p:cNvPr id="22" name="Elipse 11">
            <a:extLst>
              <a:ext uri="{FF2B5EF4-FFF2-40B4-BE49-F238E27FC236}">
                <a16:creationId xmlns:a16="http://schemas.microsoft.com/office/drawing/2014/main" xmlns="" id="{E0EF93A6-B2B7-400B-B54A-DE32C3EADADD}"/>
              </a:ext>
            </a:extLst>
          </p:cNvPr>
          <p:cNvSpPr/>
          <p:nvPr/>
        </p:nvSpPr>
        <p:spPr>
          <a:xfrm>
            <a:off x="889081" y="731326"/>
            <a:ext cx="543602" cy="58642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33990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995791" y="1259056"/>
            <a:ext cx="10560209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 indent="0" algn="ctr" eaLnBrk="1" hangingPunct="1">
              <a:spcAft>
                <a:spcPts val="2400"/>
              </a:spcAft>
              <a:defRPr/>
            </a:pPr>
            <a:r>
              <a:rPr lang="pt-BR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Análise de Viabilidade para Criação de Entidade</a:t>
            </a:r>
          </a:p>
          <a:p>
            <a:pPr marL="360000" lvl="1" indent="0" algn="just" eaLnBrk="1" hangingPunct="1">
              <a:spcAft>
                <a:spcPts val="1800"/>
              </a:spcAft>
              <a:defRPr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</a:rPr>
              <a:t>Projeção mensal ( Receitas x Despesas ) com base no potencial número de participantes</a:t>
            </a:r>
          </a:p>
          <a:p>
            <a:pPr marL="857250" lvl="3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Mínimo, 2 (dois) anos iniciais de funcionamento</a:t>
            </a:r>
          </a:p>
          <a:p>
            <a:pPr marL="857250" lvl="3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Receitas: % das contribuições do patrocinador e participantes para o Plano Administrativo</a:t>
            </a:r>
          </a:p>
          <a:p>
            <a:pPr marL="857250" lvl="3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Despesas administrativas: sistemas, contabilidade, atuária, funcionários e </a:t>
            </a: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etc.</a:t>
            </a:r>
          </a:p>
          <a:p>
            <a:pPr marL="360000" indent="0" algn="just">
              <a:spcAft>
                <a:spcPts val="1800"/>
              </a:spcAft>
              <a:defRPr/>
            </a:pPr>
            <a:endParaRPr lang="pt-BR" altLang="pt-BR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/>
              <a:cs typeface="Tahoma" panose="020B0604030504040204" pitchFamily="34" charset="0"/>
            </a:endParaRPr>
          </a:p>
          <a:p>
            <a:pPr marL="360000" indent="0" algn="just">
              <a:spcAft>
                <a:spcPts val="1800"/>
              </a:spcAft>
              <a:defRPr/>
            </a:pPr>
            <a:r>
              <a:rPr lang="pt-BR" alt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Riscos</a:t>
            </a: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: </a:t>
            </a:r>
          </a:p>
          <a:p>
            <a:pPr marL="900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Não atingir o número de participantes previstos – </a:t>
            </a:r>
            <a:r>
              <a:rPr lang="pt-BR" alt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elevado custo aos participantes do plano</a:t>
            </a:r>
          </a:p>
          <a:p>
            <a:pPr marL="900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% de contribuição para as Despesas Administrativas a ser cobrado desestimular a entrada de participantes ou conflitar com os limites </a:t>
            </a:r>
            <a:r>
              <a:rPr lang="pt-BR" alt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legais</a:t>
            </a:r>
          </a:p>
          <a:p>
            <a:pPr marL="900000" lvl="1" algn="just">
              <a:buFont typeface="Arial" panose="020B0604020202020204" pitchFamily="34" charset="0"/>
              <a:buChar char="•"/>
              <a:defRPr/>
            </a:pPr>
            <a:endParaRPr lang="pt-BR" altLang="pt-BR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/>
              <a:cs typeface="Tahoma" panose="020B0604030504040204" pitchFamily="34" charset="0"/>
            </a:endParaRP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xmlns="" id="{15C88A9E-4096-438C-A3B4-BEC5D87A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0" name="Conector reto 15">
            <a:extLst>
              <a:ext uri="{FF2B5EF4-FFF2-40B4-BE49-F238E27FC236}">
                <a16:creationId xmlns:a16="http://schemas.microsoft.com/office/drawing/2014/main" xmlns="" id="{1426EEF6-1ADC-4780-ABFA-41780D88372A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1" name="Elipse 16">
            <a:extLst>
              <a:ext uri="{FF2B5EF4-FFF2-40B4-BE49-F238E27FC236}">
                <a16:creationId xmlns:a16="http://schemas.microsoft.com/office/drawing/2014/main" xmlns="" id="{6FFB0C16-7776-4829-B506-CA00E1D58470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Imagem 29">
            <a:extLst>
              <a:ext uri="{FF2B5EF4-FFF2-40B4-BE49-F238E27FC236}">
                <a16:creationId xmlns:a16="http://schemas.microsoft.com/office/drawing/2014/main" xmlns="" id="{66128ED7-B05D-4877-B8E4-04B6776F4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pSp>
        <p:nvGrpSpPr>
          <p:cNvPr id="18" name="Grupo 3">
            <a:extLst>
              <a:ext uri="{FF2B5EF4-FFF2-40B4-BE49-F238E27FC236}">
                <a16:creationId xmlns:a16="http://schemas.microsoft.com/office/drawing/2014/main" xmlns="" id="{B12594CB-B699-439C-9DE4-86F5B71B9B33}"/>
              </a:ext>
            </a:extLst>
          </p:cNvPr>
          <p:cNvGrpSpPr/>
          <p:nvPr/>
        </p:nvGrpSpPr>
        <p:grpSpPr>
          <a:xfrm>
            <a:off x="979128" y="1844230"/>
            <a:ext cx="336680" cy="360000"/>
            <a:chOff x="1984413" y="4570947"/>
            <a:chExt cx="336680" cy="360000"/>
          </a:xfrm>
        </p:grpSpPr>
        <p:sp>
          <p:nvSpPr>
            <p:cNvPr id="19" name="Elipse 25">
              <a:extLst>
                <a:ext uri="{FF2B5EF4-FFF2-40B4-BE49-F238E27FC236}">
                  <a16:creationId xmlns:a16="http://schemas.microsoft.com/office/drawing/2014/main" xmlns="" id="{908327C4-7B33-42C8-98BF-31253C1ECB77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Seta para a direita 26">
              <a:extLst>
                <a:ext uri="{FF2B5EF4-FFF2-40B4-BE49-F238E27FC236}">
                  <a16:creationId xmlns:a16="http://schemas.microsoft.com/office/drawing/2014/main" xmlns="" id="{38733EB6-F744-4A25-AD21-324D86909DFB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Grupo 3">
            <a:extLst>
              <a:ext uri="{FF2B5EF4-FFF2-40B4-BE49-F238E27FC236}">
                <a16:creationId xmlns:a16="http://schemas.microsoft.com/office/drawing/2014/main" xmlns="" id="{E1F77706-8D7A-4768-B99C-99BD1A2EED86}"/>
              </a:ext>
            </a:extLst>
          </p:cNvPr>
          <p:cNvGrpSpPr/>
          <p:nvPr/>
        </p:nvGrpSpPr>
        <p:grpSpPr>
          <a:xfrm>
            <a:off x="955154" y="3779720"/>
            <a:ext cx="336680" cy="360000"/>
            <a:chOff x="1984413" y="4570947"/>
            <a:chExt cx="336680" cy="360000"/>
          </a:xfrm>
        </p:grpSpPr>
        <p:sp>
          <p:nvSpPr>
            <p:cNvPr id="31" name="Elipse 25">
              <a:extLst>
                <a:ext uri="{FF2B5EF4-FFF2-40B4-BE49-F238E27FC236}">
                  <a16:creationId xmlns:a16="http://schemas.microsoft.com/office/drawing/2014/main" xmlns="" id="{AAA197A3-D972-4434-91A5-B6A0C079C177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Seta para a direita 26">
              <a:extLst>
                <a:ext uri="{FF2B5EF4-FFF2-40B4-BE49-F238E27FC236}">
                  <a16:creationId xmlns:a16="http://schemas.microsoft.com/office/drawing/2014/main" xmlns="" id="{EC48412D-3495-4700-8588-F42F197D254A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 14"/>
          <p:cNvSpPr/>
          <p:nvPr/>
        </p:nvSpPr>
        <p:spPr>
          <a:xfrm>
            <a:off x="1461504" y="671421"/>
            <a:ext cx="8988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Criação de Entidades e Planos de Fechadas de Previdência Complementar:</a:t>
            </a:r>
          </a:p>
        </p:txBody>
      </p:sp>
      <p:sp>
        <p:nvSpPr>
          <p:cNvPr id="16" name="Elipse 11">
            <a:extLst>
              <a:ext uri="{FF2B5EF4-FFF2-40B4-BE49-F238E27FC236}">
                <a16:creationId xmlns:a16="http://schemas.microsoft.com/office/drawing/2014/main" xmlns="" id="{E0EF93A6-B2B7-400B-B54A-DE32C3EADADD}"/>
              </a:ext>
            </a:extLst>
          </p:cNvPr>
          <p:cNvSpPr/>
          <p:nvPr/>
        </p:nvSpPr>
        <p:spPr>
          <a:xfrm>
            <a:off x="889081" y="731326"/>
            <a:ext cx="543602" cy="58642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" name="Nuvem 1"/>
          <p:cNvSpPr/>
          <p:nvPr/>
        </p:nvSpPr>
        <p:spPr>
          <a:xfrm>
            <a:off x="180304" y="5389096"/>
            <a:ext cx="11077538" cy="121259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841679" y="5506373"/>
            <a:ext cx="84614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Orientação SURPC</a:t>
            </a:r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Aderir a uma entidade </a:t>
            </a:r>
            <a:r>
              <a:rPr lang="pt-BR" alt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multipatrocinada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 já existente e, após amadurecimento do </a:t>
            </a:r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plano</a:t>
            </a:r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, avaliar a criação de entidade e transferência de gerenciamento dos recursos</a:t>
            </a: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9858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1049348" y="1597725"/>
            <a:ext cx="10651029" cy="529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indent="0" algn="just">
              <a:spcAft>
                <a:spcPts val="1200"/>
              </a:spcAft>
            </a:pPr>
            <a:r>
              <a:rPr lang="pt-BR" alt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Caraterísticas:</a:t>
            </a:r>
          </a:p>
          <a:p>
            <a:pPr marL="100575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Administra vários Planos com independência patrimonial</a:t>
            </a:r>
          </a:p>
          <a:p>
            <a:pPr marL="100575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Um Plano por Ente ou Um plano para vários Entes ( Escala )</a:t>
            </a:r>
          </a:p>
          <a:p>
            <a:pPr marL="1005750" lvl="1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Responsabilidades dos patrocinadores continuam sendo independentes</a:t>
            </a:r>
            <a:endParaRPr lang="pt-BR" altLang="pt-BR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/>
              <a:cs typeface="Tahoma" panose="020B0604030504040204" pitchFamily="34" charset="0"/>
            </a:endParaRPr>
          </a:p>
          <a:p>
            <a:pPr marL="360000" indent="0" algn="just">
              <a:spcAft>
                <a:spcPts val="1200"/>
              </a:spcAft>
            </a:pPr>
            <a:r>
              <a:rPr lang="pt-BR" alt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Vantagens para Patrocinadora: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Sem custo de criação de uma EFPC ( estrutura física, conselhos e diretoria, sistemas, pessoal especializado e serviços)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Melhor viabilidade do projeto de previdência complementar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Realização de todas as atividades gerenciais, administrativas e operacionais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Maior agilidade na instituição do RPC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Custos Administrativos rateados 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Ganhos de escala na administração dos ativos e despesas administrativas</a:t>
            </a:r>
          </a:p>
          <a:p>
            <a:pPr marL="1004400" lvl="1" algn="just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anose="020B0604030504040204" pitchFamily="34" charset="0"/>
              </a:rPr>
              <a:t>Possibilidade do Ente Federativo, a qualquer momento, criar sua própria EFPC </a:t>
            </a:r>
          </a:p>
        </p:txBody>
      </p:sp>
      <p:sp>
        <p:nvSpPr>
          <p:cNvPr id="6" name="Rectangle 21"/>
          <p:cNvSpPr/>
          <p:nvPr/>
        </p:nvSpPr>
        <p:spPr>
          <a:xfrm>
            <a:off x="972000" y="1260000"/>
            <a:ext cx="1065713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 algn="ctr">
              <a:spcAft>
                <a:spcPts val="2400"/>
              </a:spcAft>
              <a:defRPr/>
            </a:pPr>
            <a:r>
              <a:rPr lang="en-US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EFPC </a:t>
            </a:r>
            <a:r>
              <a:rPr lang="en-US" sz="2000" b="1" kern="0" dirty="0" err="1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Multipatrocinada</a:t>
            </a:r>
            <a:endParaRPr lang="en-US" sz="2000" b="1" kern="0" dirty="0">
              <a:ln w="12700">
                <a:noFill/>
                <a:prstDash val="solid"/>
              </a:ln>
              <a:solidFill>
                <a:schemeClr val="accent5"/>
              </a:solidFill>
              <a:latin typeface="Open Sans" panose="020B0606030504020204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xmlns="" id="{331AF6FC-BE82-44E3-B1DC-43EF147DC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5" name="Conector reto 15">
            <a:extLst>
              <a:ext uri="{FF2B5EF4-FFF2-40B4-BE49-F238E27FC236}">
                <a16:creationId xmlns:a16="http://schemas.microsoft.com/office/drawing/2014/main" xmlns="" id="{DB848BC4-1BA3-4F5F-885F-485DA150AB16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6" name="Elipse 16">
            <a:extLst>
              <a:ext uri="{FF2B5EF4-FFF2-40B4-BE49-F238E27FC236}">
                <a16:creationId xmlns:a16="http://schemas.microsoft.com/office/drawing/2014/main" xmlns="" id="{1783A16D-9F68-4A12-932F-8F2F592F573C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9" name="Imagem 29">
            <a:extLst>
              <a:ext uri="{FF2B5EF4-FFF2-40B4-BE49-F238E27FC236}">
                <a16:creationId xmlns:a16="http://schemas.microsoft.com/office/drawing/2014/main" xmlns="" id="{B7B7E317-E3DF-4279-AD77-0293FCAEC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pSp>
        <p:nvGrpSpPr>
          <p:cNvPr id="20" name="Grupo 3">
            <a:extLst>
              <a:ext uri="{FF2B5EF4-FFF2-40B4-BE49-F238E27FC236}">
                <a16:creationId xmlns:a16="http://schemas.microsoft.com/office/drawing/2014/main" xmlns="" id="{38AA6908-E4D7-437A-886D-152AC2FFE41E}"/>
              </a:ext>
            </a:extLst>
          </p:cNvPr>
          <p:cNvGrpSpPr/>
          <p:nvPr/>
        </p:nvGrpSpPr>
        <p:grpSpPr>
          <a:xfrm>
            <a:off x="1049348" y="1565641"/>
            <a:ext cx="336680" cy="360000"/>
            <a:chOff x="1984413" y="4570947"/>
            <a:chExt cx="336680" cy="360000"/>
          </a:xfrm>
        </p:grpSpPr>
        <p:sp>
          <p:nvSpPr>
            <p:cNvPr id="21" name="Elipse 25">
              <a:extLst>
                <a:ext uri="{FF2B5EF4-FFF2-40B4-BE49-F238E27FC236}">
                  <a16:creationId xmlns:a16="http://schemas.microsoft.com/office/drawing/2014/main" xmlns="" id="{E1B78275-F674-4D15-A7A1-241492B3514B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Seta para a direita 26">
              <a:extLst>
                <a:ext uri="{FF2B5EF4-FFF2-40B4-BE49-F238E27FC236}">
                  <a16:creationId xmlns:a16="http://schemas.microsoft.com/office/drawing/2014/main" xmlns="" id="{3F42F851-86FD-453F-B82A-0A319F47F201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3" name="Grupo 3">
            <a:extLst>
              <a:ext uri="{FF2B5EF4-FFF2-40B4-BE49-F238E27FC236}">
                <a16:creationId xmlns:a16="http://schemas.microsoft.com/office/drawing/2014/main" xmlns="" id="{9A0CF556-1670-4C80-AA34-9572E9266D93}"/>
              </a:ext>
            </a:extLst>
          </p:cNvPr>
          <p:cNvGrpSpPr/>
          <p:nvPr/>
        </p:nvGrpSpPr>
        <p:grpSpPr>
          <a:xfrm>
            <a:off x="1049348" y="3085825"/>
            <a:ext cx="336680" cy="360000"/>
            <a:chOff x="1984413" y="4570947"/>
            <a:chExt cx="336680" cy="360000"/>
          </a:xfrm>
        </p:grpSpPr>
        <p:sp>
          <p:nvSpPr>
            <p:cNvPr id="24" name="Elipse 25">
              <a:extLst>
                <a:ext uri="{FF2B5EF4-FFF2-40B4-BE49-F238E27FC236}">
                  <a16:creationId xmlns:a16="http://schemas.microsoft.com/office/drawing/2014/main" xmlns="" id="{AC12F202-9564-4DDF-8C61-8A044BE60AF1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Seta para a direita 26">
              <a:extLst>
                <a:ext uri="{FF2B5EF4-FFF2-40B4-BE49-F238E27FC236}">
                  <a16:creationId xmlns:a16="http://schemas.microsoft.com/office/drawing/2014/main" xmlns="" id="{318E0DAE-9C5D-4DFB-925A-393500CFB611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6" name="Retângulo 25"/>
          <p:cNvSpPr/>
          <p:nvPr/>
        </p:nvSpPr>
        <p:spPr>
          <a:xfrm>
            <a:off x="1461504" y="671421"/>
            <a:ext cx="8988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Criação de Entidades e Planos de Fechadas de Previdência Complementar:</a:t>
            </a:r>
          </a:p>
        </p:txBody>
      </p:sp>
      <p:sp>
        <p:nvSpPr>
          <p:cNvPr id="27" name="Elipse 11">
            <a:extLst>
              <a:ext uri="{FF2B5EF4-FFF2-40B4-BE49-F238E27FC236}">
                <a16:creationId xmlns:a16="http://schemas.microsoft.com/office/drawing/2014/main" xmlns="" id="{E0EF93A6-B2B7-400B-B54A-DE32C3EADADD}"/>
              </a:ext>
            </a:extLst>
          </p:cNvPr>
          <p:cNvSpPr/>
          <p:nvPr/>
        </p:nvSpPr>
        <p:spPr>
          <a:xfrm>
            <a:off x="889081" y="731326"/>
            <a:ext cx="543602" cy="58642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96329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995791" y="1806021"/>
            <a:ext cx="10560209" cy="442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indent="0" algn="just">
              <a:spcAft>
                <a:spcPts val="1200"/>
              </a:spcAft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Constituir grupo de trabalho</a:t>
            </a:r>
          </a:p>
          <a:p>
            <a:pPr marL="360000" indent="0" algn="just">
              <a:spcAft>
                <a:spcPts val="1200"/>
              </a:spcAft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Conhecer a legislação e EFPC em funcionamento (estrutura, sistemas e serviços, custos e custeio administrativo)</a:t>
            </a:r>
          </a:p>
          <a:p>
            <a:pPr marL="360000" indent="0" algn="just">
              <a:spcAft>
                <a:spcPts val="1200"/>
              </a:spcAft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Realizar estudo da massa de servidores, englobando o Executivo, Legislativo e Judiciário (idade, sexo, cargo, dependentes remuneração, política salarial )</a:t>
            </a:r>
          </a:p>
          <a:p>
            <a:pPr marL="360000" indent="0" algn="just">
              <a:spcBef>
                <a:spcPts val="450"/>
              </a:spcBef>
              <a:spcAft>
                <a:spcPts val="1200"/>
              </a:spcAft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Definir as questões em relação ao Plano de Benefício</a:t>
            </a:r>
            <a:r>
              <a:rPr lang="pt-BR" altLang="pt-BR" sz="1600" dirty="0">
                <a:solidFill>
                  <a:srgbClr val="002060"/>
                </a:solidFill>
                <a:latin typeface="Open Sans" panose="020B0606030504020204"/>
                <a:cs typeface="Tahoma" panose="020B0604030504040204" pitchFamily="34" charset="0"/>
              </a:rPr>
              <a:t>:</a:t>
            </a:r>
          </a:p>
          <a:p>
            <a:pPr marL="100440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Público-alvo</a:t>
            </a:r>
          </a:p>
          <a:p>
            <a:pPr marL="100440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Extensão do plano aos atuais servidores (condições e incentivos)</a:t>
            </a:r>
          </a:p>
          <a:p>
            <a:pPr marL="100440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Tipos de coberturas a serem oferecidos (tempo de serviço, idade, invalidez, pensões)</a:t>
            </a:r>
          </a:p>
          <a:p>
            <a:pPr marL="1004400" lvl="1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Base do salário de contribuição e de benefício do participante (salário, função e gratificação)</a:t>
            </a:r>
          </a:p>
          <a:p>
            <a:pPr marL="1004400" lvl="1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Definir o limite máximo de contribuição da Patrocinadora</a:t>
            </a:r>
          </a:p>
          <a:p>
            <a:pPr indent="0" algn="just">
              <a:spcBef>
                <a:spcPts val="450"/>
              </a:spcBef>
              <a:spcAft>
                <a:spcPts val="450"/>
              </a:spcAft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Realizar estudo de viabilidade para adesão ou criação de plano e de EFPC</a:t>
            </a:r>
          </a:p>
        </p:txBody>
      </p:sp>
      <p:sp>
        <p:nvSpPr>
          <p:cNvPr id="8" name="Rectangle 21"/>
          <p:cNvSpPr/>
          <p:nvPr/>
        </p:nvSpPr>
        <p:spPr>
          <a:xfrm>
            <a:off x="904971" y="1357200"/>
            <a:ext cx="1065102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 algn="ctr">
              <a:spcAft>
                <a:spcPts val="2400"/>
              </a:spcAft>
              <a:defRPr/>
            </a:pPr>
            <a:r>
              <a:rPr lang="pt-BR" sz="2000" b="1" kern="0" dirty="0">
                <a:ln w="12700">
                  <a:noFill/>
                  <a:prstDash val="solid"/>
                </a:ln>
                <a:solidFill>
                  <a:schemeClr val="accent5"/>
                </a:solidFill>
                <a:latin typeface="Open Sans" panose="020B0606030504020204"/>
                <a:ea typeface="Tahoma" pitchFamily="34" charset="0"/>
                <a:cs typeface="Tahoma" pitchFamily="34" charset="0"/>
              </a:rPr>
              <a:t>Estudo para Instituição do RPC </a:t>
            </a:r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xmlns="" id="{60A40992-29F5-4BCE-9429-2154F6088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2" name="Conector reto 15">
            <a:extLst>
              <a:ext uri="{FF2B5EF4-FFF2-40B4-BE49-F238E27FC236}">
                <a16:creationId xmlns:a16="http://schemas.microsoft.com/office/drawing/2014/main" xmlns="" id="{79A427C6-EF0F-4D18-9136-DE56FEB513F3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3" name="Elipse 16">
            <a:extLst>
              <a:ext uri="{FF2B5EF4-FFF2-40B4-BE49-F238E27FC236}">
                <a16:creationId xmlns:a16="http://schemas.microsoft.com/office/drawing/2014/main" xmlns="" id="{C6C5669B-EBD7-4E94-881A-704C0B694F13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1">
            <a:extLst>
              <a:ext uri="{FF2B5EF4-FFF2-40B4-BE49-F238E27FC236}">
                <a16:creationId xmlns:a16="http://schemas.microsoft.com/office/drawing/2014/main" xmlns="" id="{BF8E7B41-90AA-46E6-A6CC-74094CCE1C5D}"/>
              </a:ext>
            </a:extLst>
          </p:cNvPr>
          <p:cNvSpPr/>
          <p:nvPr/>
        </p:nvSpPr>
        <p:spPr>
          <a:xfrm>
            <a:off x="904971" y="731325"/>
            <a:ext cx="511670" cy="585765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5" name="Retângulo 1">
            <a:extLst>
              <a:ext uri="{FF2B5EF4-FFF2-40B4-BE49-F238E27FC236}">
                <a16:creationId xmlns:a16="http://schemas.microsoft.com/office/drawing/2014/main" xmlns="" id="{8B96370C-49D6-44B3-AAC9-FE036B743FD0}"/>
              </a:ext>
            </a:extLst>
          </p:cNvPr>
          <p:cNvSpPr/>
          <p:nvPr/>
        </p:nvSpPr>
        <p:spPr>
          <a:xfrm>
            <a:off x="1461504" y="671421"/>
            <a:ext cx="8988346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Elaboração de Orientações aos Entes na criacão do RPC</a:t>
            </a:r>
          </a:p>
        </p:txBody>
      </p:sp>
      <p:pic>
        <p:nvPicPr>
          <p:cNvPr id="16" name="Imagem 29">
            <a:extLst>
              <a:ext uri="{FF2B5EF4-FFF2-40B4-BE49-F238E27FC236}">
                <a16:creationId xmlns:a16="http://schemas.microsoft.com/office/drawing/2014/main" xmlns="" id="{8B5FDA76-683A-4140-95A4-2751F30D0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pSp>
        <p:nvGrpSpPr>
          <p:cNvPr id="17" name="Grupo 3">
            <a:extLst>
              <a:ext uri="{FF2B5EF4-FFF2-40B4-BE49-F238E27FC236}">
                <a16:creationId xmlns:a16="http://schemas.microsoft.com/office/drawing/2014/main" xmlns="" id="{9F8FE50F-A1F9-468B-9E67-DD766011938A}"/>
              </a:ext>
            </a:extLst>
          </p:cNvPr>
          <p:cNvGrpSpPr/>
          <p:nvPr/>
        </p:nvGrpSpPr>
        <p:grpSpPr>
          <a:xfrm>
            <a:off x="1001222" y="1786412"/>
            <a:ext cx="336680" cy="360000"/>
            <a:chOff x="1984413" y="4570947"/>
            <a:chExt cx="336680" cy="360000"/>
          </a:xfrm>
        </p:grpSpPr>
        <p:sp>
          <p:nvSpPr>
            <p:cNvPr id="18" name="Elipse 25">
              <a:extLst>
                <a:ext uri="{FF2B5EF4-FFF2-40B4-BE49-F238E27FC236}">
                  <a16:creationId xmlns:a16="http://schemas.microsoft.com/office/drawing/2014/main" xmlns="" id="{9EBE5E1A-73A7-47D5-B417-1E98E27BE8B6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Seta para a direita 26">
              <a:extLst>
                <a:ext uri="{FF2B5EF4-FFF2-40B4-BE49-F238E27FC236}">
                  <a16:creationId xmlns:a16="http://schemas.microsoft.com/office/drawing/2014/main" xmlns="" id="{EDCEE56A-837C-456B-918A-9B322C225858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0" name="Grupo 3">
            <a:extLst>
              <a:ext uri="{FF2B5EF4-FFF2-40B4-BE49-F238E27FC236}">
                <a16:creationId xmlns:a16="http://schemas.microsoft.com/office/drawing/2014/main" xmlns="" id="{9672C635-9138-4163-ABE0-97F03CFEDFB5}"/>
              </a:ext>
            </a:extLst>
          </p:cNvPr>
          <p:cNvGrpSpPr/>
          <p:nvPr/>
        </p:nvGrpSpPr>
        <p:grpSpPr>
          <a:xfrm>
            <a:off x="1001222" y="2174987"/>
            <a:ext cx="336680" cy="360000"/>
            <a:chOff x="1984413" y="4570947"/>
            <a:chExt cx="336680" cy="360000"/>
          </a:xfrm>
        </p:grpSpPr>
        <p:sp>
          <p:nvSpPr>
            <p:cNvPr id="21" name="Elipse 25">
              <a:extLst>
                <a:ext uri="{FF2B5EF4-FFF2-40B4-BE49-F238E27FC236}">
                  <a16:creationId xmlns:a16="http://schemas.microsoft.com/office/drawing/2014/main" xmlns="" id="{6D744A49-A2C5-4A72-8BA5-CB7620FA9018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Seta para a direita 26">
              <a:extLst>
                <a:ext uri="{FF2B5EF4-FFF2-40B4-BE49-F238E27FC236}">
                  <a16:creationId xmlns:a16="http://schemas.microsoft.com/office/drawing/2014/main" xmlns="" id="{7725F2D2-39C0-4741-A0BF-00CA3BF72A21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3" name="Grupo 3">
            <a:extLst>
              <a:ext uri="{FF2B5EF4-FFF2-40B4-BE49-F238E27FC236}">
                <a16:creationId xmlns:a16="http://schemas.microsoft.com/office/drawing/2014/main" xmlns="" id="{8DD8F580-797F-4017-872E-46818585568C}"/>
              </a:ext>
            </a:extLst>
          </p:cNvPr>
          <p:cNvGrpSpPr/>
          <p:nvPr/>
        </p:nvGrpSpPr>
        <p:grpSpPr>
          <a:xfrm>
            <a:off x="1001222" y="2579604"/>
            <a:ext cx="336680" cy="360000"/>
            <a:chOff x="1984413" y="4570947"/>
            <a:chExt cx="336680" cy="360000"/>
          </a:xfrm>
        </p:grpSpPr>
        <p:sp>
          <p:nvSpPr>
            <p:cNvPr id="24" name="Elipse 25">
              <a:extLst>
                <a:ext uri="{FF2B5EF4-FFF2-40B4-BE49-F238E27FC236}">
                  <a16:creationId xmlns:a16="http://schemas.microsoft.com/office/drawing/2014/main" xmlns="" id="{3C234755-F102-4695-A5B4-F97015327D0F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Seta para a direita 26">
              <a:extLst>
                <a:ext uri="{FF2B5EF4-FFF2-40B4-BE49-F238E27FC236}">
                  <a16:creationId xmlns:a16="http://schemas.microsoft.com/office/drawing/2014/main" xmlns="" id="{B3CF01AE-93EB-4ADC-8D05-5060CB0C40A7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6" name="Grupo 3">
            <a:extLst>
              <a:ext uri="{FF2B5EF4-FFF2-40B4-BE49-F238E27FC236}">
                <a16:creationId xmlns:a16="http://schemas.microsoft.com/office/drawing/2014/main" xmlns="" id="{A2A72407-589E-43B1-AC46-7621C85B8D87}"/>
              </a:ext>
            </a:extLst>
          </p:cNvPr>
          <p:cNvGrpSpPr/>
          <p:nvPr/>
        </p:nvGrpSpPr>
        <p:grpSpPr>
          <a:xfrm>
            <a:off x="1001222" y="3289019"/>
            <a:ext cx="336680" cy="360000"/>
            <a:chOff x="1984413" y="4570947"/>
            <a:chExt cx="336680" cy="360000"/>
          </a:xfrm>
        </p:grpSpPr>
        <p:sp>
          <p:nvSpPr>
            <p:cNvPr id="27" name="Elipse 25">
              <a:extLst>
                <a:ext uri="{FF2B5EF4-FFF2-40B4-BE49-F238E27FC236}">
                  <a16:creationId xmlns:a16="http://schemas.microsoft.com/office/drawing/2014/main" xmlns="" id="{F5DE255A-D878-44DA-BCAF-77C8A306B740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Seta para a direita 26">
              <a:extLst>
                <a:ext uri="{FF2B5EF4-FFF2-40B4-BE49-F238E27FC236}">
                  <a16:creationId xmlns:a16="http://schemas.microsoft.com/office/drawing/2014/main" xmlns="" id="{A90C098E-B94D-49AC-A2C9-AD4091C90447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9" name="Grupo 3">
            <a:extLst>
              <a:ext uri="{FF2B5EF4-FFF2-40B4-BE49-F238E27FC236}">
                <a16:creationId xmlns:a16="http://schemas.microsoft.com/office/drawing/2014/main" xmlns="" id="{305AB8D6-FFA5-4B39-89BF-6C4B07D70F52}"/>
              </a:ext>
            </a:extLst>
          </p:cNvPr>
          <p:cNvGrpSpPr/>
          <p:nvPr/>
        </p:nvGrpSpPr>
        <p:grpSpPr>
          <a:xfrm>
            <a:off x="995791" y="5858760"/>
            <a:ext cx="336680" cy="360000"/>
            <a:chOff x="1984413" y="4570947"/>
            <a:chExt cx="336680" cy="360000"/>
          </a:xfrm>
        </p:grpSpPr>
        <p:sp>
          <p:nvSpPr>
            <p:cNvPr id="30" name="Elipse 25">
              <a:extLst>
                <a:ext uri="{FF2B5EF4-FFF2-40B4-BE49-F238E27FC236}">
                  <a16:creationId xmlns:a16="http://schemas.microsoft.com/office/drawing/2014/main" xmlns="" id="{A25E2FF4-2176-4297-AAD3-B919441086ED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Seta para a direita 26">
              <a:extLst>
                <a:ext uri="{FF2B5EF4-FFF2-40B4-BE49-F238E27FC236}">
                  <a16:creationId xmlns:a16="http://schemas.microsoft.com/office/drawing/2014/main" xmlns="" id="{6E9C4C61-CE21-447B-BFA8-2E60CBFB7C55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34096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219187" y="1647698"/>
            <a:ext cx="10680892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just">
              <a:spcAft>
                <a:spcPts val="12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Com base nas melhores práticas, o GT elaborará cartilha com alguns aspectos centrais relacionados à Elaboração da Lei: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Dotação orçamentária para as despesas de implantação do RPC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Previsão de adesão ou criação de EFPC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Previsão de novas Patrocinadoras, no caso de criação de EFPC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Definir público abrangido pelo Plano: detentores de mandato eletivo, membros dos Poderes, servidores de autarquias e fundações, tribunais de contas e defensorias, cargos de confiança, professores, polícia e bombeiros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Benefícios mínimos: programados e de riscos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Previsão de terceirização de risco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Migração do Regime para os antigos servidores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Percentual máximo de contribuição da Patrocinadora</a:t>
            </a:r>
          </a:p>
          <a:p>
            <a:pPr marL="100440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Forma de repasse das contribuições</a:t>
            </a:r>
          </a:p>
          <a:p>
            <a:endParaRPr lang="pt-BR" sz="1600" dirty="0">
              <a:latin typeface="Open Sans" panose="020B0606030504020204"/>
            </a:endParaRPr>
          </a:p>
        </p:txBody>
      </p:sp>
      <p:sp>
        <p:nvSpPr>
          <p:cNvPr id="10" name="CaixaDeTexto 3">
            <a:extLst>
              <a:ext uri="{FF2B5EF4-FFF2-40B4-BE49-F238E27FC236}">
                <a16:creationId xmlns:a16="http://schemas.microsoft.com/office/drawing/2014/main" xmlns="" id="{42828892-0566-4613-8795-175A8F0A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1" name="Conector reto 15">
            <a:extLst>
              <a:ext uri="{FF2B5EF4-FFF2-40B4-BE49-F238E27FC236}">
                <a16:creationId xmlns:a16="http://schemas.microsoft.com/office/drawing/2014/main" xmlns="" id="{AFE9473F-713E-4BAE-A2D3-AF5E68B7CB8E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5" name="Elipse 16">
            <a:extLst>
              <a:ext uri="{FF2B5EF4-FFF2-40B4-BE49-F238E27FC236}">
                <a16:creationId xmlns:a16="http://schemas.microsoft.com/office/drawing/2014/main" xmlns="" id="{D34B3603-9B3C-45D6-A982-C1F0F471899E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1">
            <a:extLst>
              <a:ext uri="{FF2B5EF4-FFF2-40B4-BE49-F238E27FC236}">
                <a16:creationId xmlns:a16="http://schemas.microsoft.com/office/drawing/2014/main" xmlns="" id="{6D8D7C28-8666-44C2-A87C-9FEA9FCADDCA}"/>
              </a:ext>
            </a:extLst>
          </p:cNvPr>
          <p:cNvSpPr/>
          <p:nvPr/>
        </p:nvSpPr>
        <p:spPr>
          <a:xfrm>
            <a:off x="904971" y="731326"/>
            <a:ext cx="511670" cy="62095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8" name="Retângulo 1">
            <a:extLst>
              <a:ext uri="{FF2B5EF4-FFF2-40B4-BE49-F238E27FC236}">
                <a16:creationId xmlns:a16="http://schemas.microsoft.com/office/drawing/2014/main" xmlns="" id="{A1280904-EFF1-4A16-8679-B09D811798A3}"/>
              </a:ext>
            </a:extLst>
          </p:cNvPr>
          <p:cNvSpPr/>
          <p:nvPr/>
        </p:nvSpPr>
        <p:spPr>
          <a:xfrm>
            <a:off x="1461504" y="671421"/>
            <a:ext cx="8988346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Elaboração de Orientações aos Entes na criacão do RPC</a:t>
            </a:r>
          </a:p>
        </p:txBody>
      </p:sp>
      <p:grpSp>
        <p:nvGrpSpPr>
          <p:cNvPr id="19" name="Grupo 3">
            <a:extLst>
              <a:ext uri="{FF2B5EF4-FFF2-40B4-BE49-F238E27FC236}">
                <a16:creationId xmlns:a16="http://schemas.microsoft.com/office/drawing/2014/main" xmlns="" id="{2222A88A-1CEA-4C21-87C2-B8D2D9E4CF38}"/>
              </a:ext>
            </a:extLst>
          </p:cNvPr>
          <p:cNvGrpSpPr/>
          <p:nvPr/>
        </p:nvGrpSpPr>
        <p:grpSpPr>
          <a:xfrm>
            <a:off x="1209768" y="1647698"/>
            <a:ext cx="336680" cy="360000"/>
            <a:chOff x="1984413" y="4570947"/>
            <a:chExt cx="336680" cy="360000"/>
          </a:xfrm>
        </p:grpSpPr>
        <p:sp>
          <p:nvSpPr>
            <p:cNvPr id="20" name="Elipse 25">
              <a:extLst>
                <a:ext uri="{FF2B5EF4-FFF2-40B4-BE49-F238E27FC236}">
                  <a16:creationId xmlns:a16="http://schemas.microsoft.com/office/drawing/2014/main" xmlns="" id="{DF9E0028-5D2F-4FC4-8BCB-A3CC8C62571E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Seta para a direita 26">
              <a:extLst>
                <a:ext uri="{FF2B5EF4-FFF2-40B4-BE49-F238E27FC236}">
                  <a16:creationId xmlns:a16="http://schemas.microsoft.com/office/drawing/2014/main" xmlns="" id="{FB020583-D7B5-4330-9C38-7C4501CC0CD8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27205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04971" y="1855477"/>
            <a:ext cx="106510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1">
              <a:spcAft>
                <a:spcPts val="60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Discutir sanções e formas de execução no caso de inadimplência. Discutir CRP;</a:t>
            </a:r>
          </a:p>
          <a:p>
            <a:pPr marL="360000" lvl="1">
              <a:spcAft>
                <a:spcPts val="36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Avaliar a necessidade de licitação ou outro processo concorrencial na escolha das EFPC multipatrocinadas (para entidades que não possuem natureza pública e não instituídas pelo Ente) t</a:t>
            </a:r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xmlns="" id="{AA48224B-9972-4AA5-BCE8-FCEE5342C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5" name="Conector reto 15">
            <a:extLst>
              <a:ext uri="{FF2B5EF4-FFF2-40B4-BE49-F238E27FC236}">
                <a16:creationId xmlns:a16="http://schemas.microsoft.com/office/drawing/2014/main" xmlns="" id="{C72FC07E-A264-48F3-AD36-1802717C733E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8" name="Elipse 16">
            <a:extLst>
              <a:ext uri="{FF2B5EF4-FFF2-40B4-BE49-F238E27FC236}">
                <a16:creationId xmlns:a16="http://schemas.microsoft.com/office/drawing/2014/main" xmlns="" id="{33997319-0709-482D-A665-DE8CC13B5632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Elipse 11">
            <a:extLst>
              <a:ext uri="{FF2B5EF4-FFF2-40B4-BE49-F238E27FC236}">
                <a16:creationId xmlns:a16="http://schemas.microsoft.com/office/drawing/2014/main" xmlns="" id="{90DEAA55-324C-432A-8B2C-762C5162E2ED}"/>
              </a:ext>
            </a:extLst>
          </p:cNvPr>
          <p:cNvSpPr/>
          <p:nvPr/>
        </p:nvSpPr>
        <p:spPr>
          <a:xfrm>
            <a:off x="869536" y="731325"/>
            <a:ext cx="547105" cy="472709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20" name="Retângulo 1">
            <a:extLst>
              <a:ext uri="{FF2B5EF4-FFF2-40B4-BE49-F238E27FC236}">
                <a16:creationId xmlns:a16="http://schemas.microsoft.com/office/drawing/2014/main" xmlns="" id="{8BD81C2C-B4FD-4259-88B5-EF1431ED1ED9}"/>
              </a:ext>
            </a:extLst>
          </p:cNvPr>
          <p:cNvSpPr/>
          <p:nvPr/>
        </p:nvSpPr>
        <p:spPr>
          <a:xfrm>
            <a:off x="1461504" y="671421"/>
            <a:ext cx="1009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Licitação, Solidariedade, segregação patrimonial e submassa e tratamento de inadimplência</a:t>
            </a:r>
          </a:p>
        </p:txBody>
      </p:sp>
      <p:grpSp>
        <p:nvGrpSpPr>
          <p:cNvPr id="21" name="Grupo 3">
            <a:extLst>
              <a:ext uri="{FF2B5EF4-FFF2-40B4-BE49-F238E27FC236}">
                <a16:creationId xmlns:a16="http://schemas.microsoft.com/office/drawing/2014/main" xmlns="" id="{8FB86453-31D5-492B-801A-085949D2DFEF}"/>
              </a:ext>
            </a:extLst>
          </p:cNvPr>
          <p:cNvGrpSpPr/>
          <p:nvPr/>
        </p:nvGrpSpPr>
        <p:grpSpPr>
          <a:xfrm>
            <a:off x="869536" y="1943732"/>
            <a:ext cx="336680" cy="360000"/>
            <a:chOff x="1984413" y="4570947"/>
            <a:chExt cx="336680" cy="360000"/>
          </a:xfrm>
        </p:grpSpPr>
        <p:sp>
          <p:nvSpPr>
            <p:cNvPr id="22" name="Elipse 25">
              <a:extLst>
                <a:ext uri="{FF2B5EF4-FFF2-40B4-BE49-F238E27FC236}">
                  <a16:creationId xmlns:a16="http://schemas.microsoft.com/office/drawing/2014/main" xmlns="" id="{9E0A865F-DCB4-4DE6-9867-169D650BA6EA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Seta para a direita 26">
              <a:extLst>
                <a:ext uri="{FF2B5EF4-FFF2-40B4-BE49-F238E27FC236}">
                  <a16:creationId xmlns:a16="http://schemas.microsoft.com/office/drawing/2014/main" xmlns="" id="{9D812CE9-A33C-46FB-AE24-779745BD295E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4" name="Grupo 3">
            <a:extLst>
              <a:ext uri="{FF2B5EF4-FFF2-40B4-BE49-F238E27FC236}">
                <a16:creationId xmlns:a16="http://schemas.microsoft.com/office/drawing/2014/main" xmlns="" id="{FBBE7107-CB98-4167-A492-A1EE0A4FF249}"/>
              </a:ext>
            </a:extLst>
          </p:cNvPr>
          <p:cNvGrpSpPr/>
          <p:nvPr/>
        </p:nvGrpSpPr>
        <p:grpSpPr>
          <a:xfrm>
            <a:off x="883578" y="3043429"/>
            <a:ext cx="336680" cy="360000"/>
            <a:chOff x="1984413" y="4570947"/>
            <a:chExt cx="336680" cy="360000"/>
          </a:xfrm>
        </p:grpSpPr>
        <p:sp>
          <p:nvSpPr>
            <p:cNvPr id="25" name="Elipse 25">
              <a:extLst>
                <a:ext uri="{FF2B5EF4-FFF2-40B4-BE49-F238E27FC236}">
                  <a16:creationId xmlns:a16="http://schemas.microsoft.com/office/drawing/2014/main" xmlns="" id="{E2161CC1-7BF7-4EB3-ACC0-56CF8FE0C5C6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Seta para a direita 26">
              <a:extLst>
                <a:ext uri="{FF2B5EF4-FFF2-40B4-BE49-F238E27FC236}">
                  <a16:creationId xmlns:a16="http://schemas.microsoft.com/office/drawing/2014/main" xmlns="" id="{73DD4B73-6C5A-4D8E-8C2F-9BA6B61075B1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13774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904970" y="1466827"/>
            <a:ext cx="10490775" cy="3795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Regras para EFPC </a:t>
            </a:r>
            <a:r>
              <a:rPr 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instituída por 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Ente Federativo (PATROCINADOR PÚBLICO):</a:t>
            </a:r>
          </a:p>
          <a:p>
            <a:pPr marL="1004400" lvl="1" indent="-285750" algn="just">
              <a:lnSpc>
                <a:spcPct val="100000"/>
              </a:lnSpc>
              <a:spcBef>
                <a:spcPct val="0"/>
              </a:spcBef>
              <a:spcAft>
                <a:spcPts val="3600"/>
              </a:spcAft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 LC 108: Conselho Deliberativo  (6 membros);  Conselho Fiscal   (4 membros) e  Diretoria Executiva </a:t>
            </a:r>
          </a:p>
          <a:p>
            <a:pPr marL="360000" indent="0" algn="just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None/>
              <a:defRPr/>
            </a:pPr>
            <a:r>
              <a:rPr 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Regras 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para EFPC </a:t>
            </a:r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Multipatrocinadas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 (empresas públicas e privadas): Válido Lei Complementar 108 e Lei Complementar 109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cs typeface="Tahoma" pitchFamily="34" charset="0"/>
              </a:rPr>
              <a:t>CGPC 07/2002 – “Art. 10. Para a composição dos Conselhos Deliberativo e Fiscal, nas entidades patrocinadas por entidades públicas e por empresas privadas, quando o número de participantes vinculados às patrocinadoras de direito público ou o montante dos respectivos patrimônios forem maiores do que aqueles das patrocinadoras privadas, aplicar-se-á a Lei Complementar nº 108/2001. Nos demais casos, aplicar-se-á a Lei Complementar nº 109/2001.”  O GT reavaliará o normativo.</a:t>
            </a:r>
          </a:p>
          <a:p>
            <a:pPr marL="742950" lvl="1" indent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pt-BR" sz="1800" dirty="0">
              <a:latin typeface="Open Sans" panose="020B0606030504020204"/>
            </a:endParaRPr>
          </a:p>
        </p:txBody>
      </p:sp>
      <p:sp>
        <p:nvSpPr>
          <p:cNvPr id="6" name="CaixaDeTexto 3">
            <a:extLst>
              <a:ext uri="{FF2B5EF4-FFF2-40B4-BE49-F238E27FC236}">
                <a16:creationId xmlns:a16="http://schemas.microsoft.com/office/drawing/2014/main" xmlns="" id="{9DE595A9-38CE-43C9-A8E3-BB2CC9E61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7" name="Conector reto 15">
            <a:extLst>
              <a:ext uri="{FF2B5EF4-FFF2-40B4-BE49-F238E27FC236}">
                <a16:creationId xmlns:a16="http://schemas.microsoft.com/office/drawing/2014/main" xmlns="" id="{36C55C6F-1D81-4DC3-80EB-47E1D39D4CB1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8" name="Elipse 16">
            <a:extLst>
              <a:ext uri="{FF2B5EF4-FFF2-40B4-BE49-F238E27FC236}">
                <a16:creationId xmlns:a16="http://schemas.microsoft.com/office/drawing/2014/main" xmlns="" id="{4BBFDCDA-01B0-4C3A-8551-67B2E5BB3C85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11">
            <a:extLst>
              <a:ext uri="{FF2B5EF4-FFF2-40B4-BE49-F238E27FC236}">
                <a16:creationId xmlns:a16="http://schemas.microsoft.com/office/drawing/2014/main" xmlns="" id="{74B03238-FAF0-4472-906A-6B01E9838DED}"/>
              </a:ext>
            </a:extLst>
          </p:cNvPr>
          <p:cNvSpPr/>
          <p:nvPr/>
        </p:nvSpPr>
        <p:spPr>
          <a:xfrm>
            <a:off x="995791" y="731326"/>
            <a:ext cx="420850" cy="45000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10" name="Retângulo 1">
            <a:extLst>
              <a:ext uri="{FF2B5EF4-FFF2-40B4-BE49-F238E27FC236}">
                <a16:creationId xmlns:a16="http://schemas.microsoft.com/office/drawing/2014/main" xmlns="" id="{A60D6E6D-DC97-4C41-A349-0315307B1702}"/>
              </a:ext>
            </a:extLst>
          </p:cNvPr>
          <p:cNvSpPr/>
          <p:nvPr/>
        </p:nvSpPr>
        <p:spPr>
          <a:xfrm>
            <a:off x="1461504" y="598968"/>
            <a:ext cx="10094496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Governança</a:t>
            </a:r>
          </a:p>
        </p:txBody>
      </p:sp>
      <p:pic>
        <p:nvPicPr>
          <p:cNvPr id="11" name="Imagem 29">
            <a:extLst>
              <a:ext uri="{FF2B5EF4-FFF2-40B4-BE49-F238E27FC236}">
                <a16:creationId xmlns:a16="http://schemas.microsoft.com/office/drawing/2014/main" xmlns="" id="{C5FC6FDE-9613-4442-A989-95DCF3BC4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pSp>
        <p:nvGrpSpPr>
          <p:cNvPr id="12" name="Grupo 3">
            <a:extLst>
              <a:ext uri="{FF2B5EF4-FFF2-40B4-BE49-F238E27FC236}">
                <a16:creationId xmlns:a16="http://schemas.microsoft.com/office/drawing/2014/main" xmlns="" id="{A6E7FBE8-760C-42A2-9DDF-18C8FD3A61F8}"/>
              </a:ext>
            </a:extLst>
          </p:cNvPr>
          <p:cNvGrpSpPr/>
          <p:nvPr/>
        </p:nvGrpSpPr>
        <p:grpSpPr>
          <a:xfrm>
            <a:off x="874472" y="1473059"/>
            <a:ext cx="336680" cy="360000"/>
            <a:chOff x="1984413" y="4570947"/>
            <a:chExt cx="336680" cy="360000"/>
          </a:xfrm>
        </p:grpSpPr>
        <p:sp>
          <p:nvSpPr>
            <p:cNvPr id="13" name="Elipse 25">
              <a:extLst>
                <a:ext uri="{FF2B5EF4-FFF2-40B4-BE49-F238E27FC236}">
                  <a16:creationId xmlns:a16="http://schemas.microsoft.com/office/drawing/2014/main" xmlns="" id="{BA99FF3A-1EA4-466F-B631-14A597DAF3B2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Seta para a direita 26">
              <a:extLst>
                <a:ext uri="{FF2B5EF4-FFF2-40B4-BE49-F238E27FC236}">
                  <a16:creationId xmlns:a16="http://schemas.microsoft.com/office/drawing/2014/main" xmlns="" id="{AF9F9802-2448-477F-87A8-11C34BD40BF3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5" name="Grupo 3">
            <a:extLst>
              <a:ext uri="{FF2B5EF4-FFF2-40B4-BE49-F238E27FC236}">
                <a16:creationId xmlns:a16="http://schemas.microsoft.com/office/drawing/2014/main" xmlns="" id="{A854F237-5B66-44A8-9880-6F80447147FA}"/>
              </a:ext>
            </a:extLst>
          </p:cNvPr>
          <p:cNvGrpSpPr/>
          <p:nvPr/>
        </p:nvGrpSpPr>
        <p:grpSpPr>
          <a:xfrm>
            <a:off x="845136" y="2669885"/>
            <a:ext cx="336680" cy="360000"/>
            <a:chOff x="1984413" y="4570947"/>
            <a:chExt cx="336680" cy="360000"/>
          </a:xfrm>
        </p:grpSpPr>
        <p:sp>
          <p:nvSpPr>
            <p:cNvPr id="16" name="Elipse 25">
              <a:extLst>
                <a:ext uri="{FF2B5EF4-FFF2-40B4-BE49-F238E27FC236}">
                  <a16:creationId xmlns:a16="http://schemas.microsoft.com/office/drawing/2014/main" xmlns="" id="{75376CE3-2D1D-419E-BB0C-A055D2E40CAD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Seta para a direita 26">
              <a:extLst>
                <a:ext uri="{FF2B5EF4-FFF2-40B4-BE49-F238E27FC236}">
                  <a16:creationId xmlns:a16="http://schemas.microsoft.com/office/drawing/2014/main" xmlns="" id="{1AF9C841-0ECE-4528-B2F7-753FDF8B5D4A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39551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04971" y="2007204"/>
            <a:ext cx="10490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just"/>
            <a:r>
              <a:rPr lang="pt-BR" dirty="0"/>
              <a:t>Propor minuta de Lei Complementar que regulará a atuação de EAPC no segmento de Entes Federativos</a:t>
            </a:r>
            <a:r>
              <a:rPr lang="pt-BR" dirty="0" smtClean="0"/>
              <a:t>.</a:t>
            </a:r>
          </a:p>
          <a:p>
            <a:pPr marL="360000" algn="just"/>
            <a:endParaRPr lang="pt-BR" dirty="0"/>
          </a:p>
          <a:p>
            <a:pPr marL="360000" algn="just"/>
            <a:r>
              <a:rPr lang="pt-BR" dirty="0" smtClean="0"/>
              <a:t>Avaliar questões relativas à governança, regras de resgate dentre outros.</a:t>
            </a:r>
            <a:endParaRPr lang="pt-BR" dirty="0"/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5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8" name="Elipse 16">
            <a:extLst>
              <a:ext uri="{FF2B5EF4-FFF2-40B4-BE49-F238E27FC236}">
                <a16:creationId xmlns:a16="http://schemas.microsoft.com/office/drawing/2014/main" xmlns="" id="{AC32088A-931D-4444-9A17-F0C7999BF334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Elipse 11">
            <a:extLst>
              <a:ext uri="{FF2B5EF4-FFF2-40B4-BE49-F238E27FC236}">
                <a16:creationId xmlns:a16="http://schemas.microsoft.com/office/drawing/2014/main" xmlns="" id="{2DC1B7F9-6BAB-4EBA-8F80-2CE0978F5977}"/>
              </a:ext>
            </a:extLst>
          </p:cNvPr>
          <p:cNvSpPr/>
          <p:nvPr/>
        </p:nvSpPr>
        <p:spPr>
          <a:xfrm>
            <a:off x="995791" y="731326"/>
            <a:ext cx="420850" cy="45000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pt-BR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tângulo 1">
            <a:extLst>
              <a:ext uri="{FF2B5EF4-FFF2-40B4-BE49-F238E27FC236}">
                <a16:creationId xmlns:a16="http://schemas.microsoft.com/office/drawing/2014/main" xmlns="" id="{68930651-8A6E-4F17-AC94-AFC0FDE25C60}"/>
              </a:ext>
            </a:extLst>
          </p:cNvPr>
          <p:cNvSpPr/>
          <p:nvPr/>
        </p:nvSpPr>
        <p:spPr>
          <a:xfrm>
            <a:off x="1461504" y="671421"/>
            <a:ext cx="10094496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Aft>
                <a:spcPts val="3600"/>
              </a:spcAf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Atuação de EAPC no segmento de Entes</a:t>
            </a:r>
          </a:p>
        </p:txBody>
      </p:sp>
      <p:grpSp>
        <p:nvGrpSpPr>
          <p:cNvPr id="21" name="Grupo 3">
            <a:extLst>
              <a:ext uri="{FF2B5EF4-FFF2-40B4-BE49-F238E27FC236}">
                <a16:creationId xmlns:a16="http://schemas.microsoft.com/office/drawing/2014/main" xmlns="" id="{2E0D2018-19CE-4B52-B9ED-B04A9411C040}"/>
              </a:ext>
            </a:extLst>
          </p:cNvPr>
          <p:cNvGrpSpPr/>
          <p:nvPr/>
        </p:nvGrpSpPr>
        <p:grpSpPr>
          <a:xfrm>
            <a:off x="874472" y="2006141"/>
            <a:ext cx="336680" cy="360000"/>
            <a:chOff x="1984413" y="4570947"/>
            <a:chExt cx="336680" cy="360000"/>
          </a:xfrm>
        </p:grpSpPr>
        <p:sp>
          <p:nvSpPr>
            <p:cNvPr id="22" name="Elipse 25">
              <a:extLst>
                <a:ext uri="{FF2B5EF4-FFF2-40B4-BE49-F238E27FC236}">
                  <a16:creationId xmlns:a16="http://schemas.microsoft.com/office/drawing/2014/main" xmlns="" id="{8930CB63-BAD2-4637-8F16-DE0681F65308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Seta para a direita 26">
              <a:extLst>
                <a:ext uri="{FF2B5EF4-FFF2-40B4-BE49-F238E27FC236}">
                  <a16:creationId xmlns:a16="http://schemas.microsoft.com/office/drawing/2014/main" xmlns="" id="{5905169D-39A7-418E-906C-4B9B6F3F7EFF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Grupo 3">
            <a:extLst>
              <a:ext uri="{FF2B5EF4-FFF2-40B4-BE49-F238E27FC236}">
                <a16:creationId xmlns:a16="http://schemas.microsoft.com/office/drawing/2014/main" xmlns="" id="{2E0D2018-19CE-4B52-B9ED-B04A9411C040}"/>
              </a:ext>
            </a:extLst>
          </p:cNvPr>
          <p:cNvGrpSpPr/>
          <p:nvPr/>
        </p:nvGrpSpPr>
        <p:grpSpPr>
          <a:xfrm>
            <a:off x="873654" y="2559211"/>
            <a:ext cx="336680" cy="360000"/>
            <a:chOff x="1984413" y="4570947"/>
            <a:chExt cx="336680" cy="360000"/>
          </a:xfrm>
        </p:grpSpPr>
        <p:sp>
          <p:nvSpPr>
            <p:cNvPr id="13" name="Elipse 25">
              <a:extLst>
                <a:ext uri="{FF2B5EF4-FFF2-40B4-BE49-F238E27FC236}">
                  <a16:creationId xmlns:a16="http://schemas.microsoft.com/office/drawing/2014/main" xmlns="" id="{8930CB63-BAD2-4637-8F16-DE0681F65308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Seta para a direita 26">
              <a:extLst>
                <a:ext uri="{FF2B5EF4-FFF2-40B4-BE49-F238E27FC236}">
                  <a16:creationId xmlns:a16="http://schemas.microsoft.com/office/drawing/2014/main" xmlns="" id="{5905169D-39A7-418E-906C-4B9B6F3F7EFF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89715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602203" y="721196"/>
            <a:ext cx="993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Aft>
                <a:spcPts val="36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CONVIDADOS CONAPREV – Manifestação do Interesse :</a:t>
            </a:r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745" y="6292565"/>
            <a:ext cx="2718443" cy="428910"/>
          </a:xfrm>
          <a:prstGeom prst="rect">
            <a:avLst/>
          </a:prstGeom>
        </p:spPr>
      </p:pic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629463"/>
              </p:ext>
            </p:extLst>
          </p:nvPr>
        </p:nvGraphicFramePr>
        <p:xfrm>
          <a:off x="2205644" y="7020474"/>
          <a:ext cx="7428762" cy="5413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Documento" r:id="rId4" imgW="5501132" imgH="3991418" progId="Word.Document.12">
                  <p:embed/>
                </p:oleObj>
              </mc:Choice>
              <mc:Fallback>
                <p:oleObj name="Documento" r:id="rId4" imgW="5501132" imgH="39914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5644" y="7020474"/>
                        <a:ext cx="7428762" cy="5413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3">
            <a:extLst>
              <a:ext uri="{FF2B5EF4-FFF2-40B4-BE49-F238E27FC236}">
                <a16:creationId xmlns:a16="http://schemas.microsoft.com/office/drawing/2014/main" xmlns="" id="{9D461A88-4F10-44DD-8D29-94AB8C822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CNPC – Grupo de Trabalho</a:t>
            </a:r>
          </a:p>
        </p:txBody>
      </p:sp>
      <p:sp>
        <p:nvSpPr>
          <p:cNvPr id="14" name="Conector reto 15">
            <a:extLst>
              <a:ext uri="{FF2B5EF4-FFF2-40B4-BE49-F238E27FC236}">
                <a16:creationId xmlns:a16="http://schemas.microsoft.com/office/drawing/2014/main" xmlns="" id="{FE3BB59C-37D2-4EF4-A8CF-6299EFFB3D83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6" name="Elipse 16">
            <a:extLst>
              <a:ext uri="{FF2B5EF4-FFF2-40B4-BE49-F238E27FC236}">
                <a16:creationId xmlns:a16="http://schemas.microsoft.com/office/drawing/2014/main" xmlns="" id="{DEA1C338-58A8-4362-8B89-1B929D5C7116}"/>
              </a:ext>
            </a:extLst>
          </p:cNvPr>
          <p:cNvSpPr/>
          <p:nvPr/>
        </p:nvSpPr>
        <p:spPr>
          <a:xfrm>
            <a:off x="744715" y="468000"/>
            <a:ext cx="160256" cy="160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7" name="Grupo 3">
            <a:extLst>
              <a:ext uri="{FF2B5EF4-FFF2-40B4-BE49-F238E27FC236}">
                <a16:creationId xmlns:a16="http://schemas.microsoft.com/office/drawing/2014/main" xmlns="" id="{23B8FB4E-0EBC-4E68-B6CF-39C261D51A47}"/>
              </a:ext>
            </a:extLst>
          </p:cNvPr>
          <p:cNvGrpSpPr/>
          <p:nvPr/>
        </p:nvGrpSpPr>
        <p:grpSpPr>
          <a:xfrm>
            <a:off x="1224009" y="755623"/>
            <a:ext cx="336680" cy="360000"/>
            <a:chOff x="1984413" y="4570947"/>
            <a:chExt cx="336680" cy="360000"/>
          </a:xfrm>
        </p:grpSpPr>
        <p:sp>
          <p:nvSpPr>
            <p:cNvPr id="18" name="Elipse 25">
              <a:extLst>
                <a:ext uri="{FF2B5EF4-FFF2-40B4-BE49-F238E27FC236}">
                  <a16:creationId xmlns:a16="http://schemas.microsoft.com/office/drawing/2014/main" xmlns="" id="{58B74F28-5B6A-47B6-B166-A774D8F5ACC7}"/>
                </a:ext>
              </a:extLst>
            </p:cNvPr>
            <p:cNvSpPr/>
            <p:nvPr/>
          </p:nvSpPr>
          <p:spPr>
            <a:xfrm>
              <a:off x="1984413" y="4570947"/>
              <a:ext cx="336680" cy="360000"/>
            </a:xfrm>
            <a:prstGeom prst="ellipse">
              <a:avLst/>
            </a:prstGeom>
            <a:solidFill>
              <a:schemeClr val="accent5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6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Seta para a direita 26">
              <a:extLst>
                <a:ext uri="{FF2B5EF4-FFF2-40B4-BE49-F238E27FC236}">
                  <a16:creationId xmlns:a16="http://schemas.microsoft.com/office/drawing/2014/main" xmlns="" id="{43FAD262-BB8A-4EDF-8AD8-2EE632617ABB}"/>
                </a:ext>
              </a:extLst>
            </p:cNvPr>
            <p:cNvSpPr/>
            <p:nvPr/>
          </p:nvSpPr>
          <p:spPr>
            <a:xfrm>
              <a:off x="2074413" y="4660947"/>
              <a:ext cx="16834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373C2519-9237-4B65-8867-602371416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742117"/>
              </p:ext>
            </p:extLst>
          </p:nvPr>
        </p:nvGraphicFramePr>
        <p:xfrm>
          <a:off x="904971" y="1253749"/>
          <a:ext cx="7668000" cy="535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423268378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xmlns="" val="3368398404"/>
                    </a:ext>
                  </a:extLst>
                </a:gridCol>
                <a:gridCol w="5040000">
                  <a:extLst>
                    <a:ext uri="{9D8B030D-6E8A-4147-A177-3AD203B41FA5}">
                      <a16:colId xmlns:a16="http://schemas.microsoft.com/office/drawing/2014/main" xmlns="" val="6492301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4063322234"/>
                    </a:ext>
                  </a:extLst>
                </a:gridCol>
              </a:tblGrid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QTD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UF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CONSELHEIRO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51068372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ROBERTO MOISES DOS SANTOS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85289235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CNM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OTONI GONÇALVES GUIMARÃES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82876094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MG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MARCUS VINICIUS DE SOUZA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0232056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FRANCISCO A. DE ASSIS FILHO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05107554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IPREVILLE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SERGIO LUIZ MIERS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1448310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PB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YURI SIMPSON LOBATO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43099408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TATIANA DE LIMA NOBREGA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92194077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KLIMER SHIMTT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05587580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ROBSON FONTOURA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52817062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RJ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HALAN HARLENS PACHECO DE MORAIS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57625682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RJ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SERGIO AURELIANO (INDICA O HALAN)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57011459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NEREU LINHARES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70491737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NORDESTE 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DANIEL RIBEIRO (INDICA ASSESSOR FCO. ELDE)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39118287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ABIPEM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JOÃO FIGUEIREDO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365684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ANEPREM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HELIOMAR SANTOS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65907608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ADSON DE OLIVEIRA E PEDRO ANSELMO (não são conselheiros)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25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3618604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O Diretor-Presidente indicará na 66ª 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250" dirty="0">
                        <a:latin typeface="Open Sans" panose="020B06060305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01017473"/>
                  </a:ext>
                </a:extLst>
              </a:tr>
              <a:tr h="265263"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GOIASPREV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>
                          <a:latin typeface="Open Sans" panose="020B0606030504020204"/>
                        </a:rPr>
                        <a:t>GILVAN CÂNDIDO DA SILVA</a:t>
                      </a:r>
                      <a:endParaRPr lang="pt-BR" sz="1250" dirty="0">
                        <a:latin typeface="Open Sans" panose="020B06060305040202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50" dirty="0">
                          <a:latin typeface="Open Sans" panose="020B0606030504020204"/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89471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312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37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0" y="940110"/>
            <a:ext cx="11921542" cy="55531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1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  <a:defRPr/>
            </a:pP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Constituição </a:t>
            </a:r>
            <a:r>
              <a:rPr lang="pt-BR" alt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art.40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§ </a:t>
            </a:r>
            <a:r>
              <a:rPr lang="pt-BR" alt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14 - A União, os Estados, o Distrito Federal e os Municípios, </a:t>
            </a:r>
            <a:r>
              <a:rPr lang="pt-BR" altLang="pt-BR" sz="1500" b="1" dirty="0">
                <a:latin typeface="Tahoma" panose="020B0604030504040204" pitchFamily="34" charset="0"/>
                <a:cs typeface="Tahoma" panose="020B0604030504040204" pitchFamily="34" charset="0"/>
              </a:rPr>
              <a:t>desde que instituam regime de previdência complementar</a:t>
            </a:r>
            <a:r>
              <a:rPr lang="pt-BR" alt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 para os seus respectivos servidores titulares de cargo efetivo, </a:t>
            </a:r>
            <a:r>
              <a:rPr lang="pt-BR" altLang="pt-BR" sz="1500" b="1" dirty="0">
                <a:latin typeface="Tahoma" panose="020B0604030504040204" pitchFamily="34" charset="0"/>
                <a:cs typeface="Tahoma" panose="020B0604030504040204" pitchFamily="34" charset="0"/>
              </a:rPr>
              <a:t>poderão fixar, </a:t>
            </a:r>
            <a:r>
              <a:rPr lang="pt-BR" alt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para o valor das aposentadorias e pensões a serem concedidas pelo regime de que trata este artigo, </a:t>
            </a:r>
            <a:r>
              <a:rPr lang="pt-BR" altLang="pt-BR" sz="1500" b="1" dirty="0">
                <a:latin typeface="Tahoma" panose="020B0604030504040204" pitchFamily="34" charset="0"/>
                <a:cs typeface="Tahoma" panose="020B0604030504040204" pitchFamily="34" charset="0"/>
              </a:rPr>
              <a:t>o limite máximo estabelecido para os benefícios do regime geral de previdência social</a:t>
            </a:r>
            <a:r>
              <a:rPr lang="pt-BR" alt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 de que trata o art. 201.    </a:t>
            </a:r>
            <a:endParaRPr lang="pt-B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20000"/>
              </a:lnSpc>
              <a:buNone/>
              <a:defRPr/>
            </a:pPr>
            <a:r>
              <a:rPr 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06/2019</a:t>
            </a:r>
            <a:r>
              <a:rPr lang="pt-BR" altLang="pt-BR" sz="1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algn="just">
              <a:lnSpc>
                <a:spcPct val="110000"/>
              </a:lnSpc>
              <a:defRPr/>
            </a:pP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§ 14 - A União, os Estados, o Distrito Federal e os Municípios </a:t>
            </a:r>
            <a:r>
              <a:rPr lang="pt-BR" altLang="pt-BR" sz="15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instituirão regime de previdência complementar</a:t>
            </a: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 para seus respectivos servidores titulares de cargo efetivo, </a:t>
            </a:r>
            <a:r>
              <a:rPr lang="pt-BR" altLang="pt-BR" sz="15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observado o limite máximo dos benefícios do Regime Geral de Previdência Social</a:t>
            </a: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 para o valor da aposentadorias e das pensões no regime próprio de previdência social de que trata este artigo, ressalvado o disposto no §16.</a:t>
            </a:r>
          </a:p>
          <a:p>
            <a:pPr marL="457200" lvl="1" indent="0" algn="just">
              <a:lnSpc>
                <a:spcPct val="110000"/>
              </a:lnSpc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Substitutivo</a:t>
            </a:r>
            <a:endParaRPr lang="pt-BR" altLang="pt-B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20000"/>
              </a:lnSpc>
              <a:defRPr/>
            </a:pPr>
            <a:r>
              <a:rPr 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§ 14. A União, os Estados, o Distrito Federal e os Municípios </a:t>
            </a:r>
            <a:r>
              <a:rPr lang="pt-BR" sz="1500" b="1" dirty="0">
                <a:latin typeface="Tahoma" panose="020B0604030504040204" pitchFamily="34" charset="0"/>
                <a:cs typeface="Tahoma" panose="020B0604030504040204" pitchFamily="34" charset="0"/>
              </a:rPr>
              <a:t>instituirão, por lei de iniciativa do respectivo Poder Executivo,</a:t>
            </a:r>
            <a:r>
              <a:rPr lang="pt-BR" sz="1500" dirty="0">
                <a:latin typeface="Tahoma" panose="020B0604030504040204" pitchFamily="34" charset="0"/>
                <a:cs typeface="Tahoma" panose="020B0604030504040204" pitchFamily="34" charset="0"/>
              </a:rPr>
              <a:t> regime de previdência complementar para servidores públicos ocupantes de cargo efetivo, observado o limite máximo dos benefícios do Regime Geral de Previdência Social para o valor das aposentadorias e das pensões em regime próprio de previdência social, ressalvado o disposto no § 16.</a:t>
            </a:r>
            <a:endParaRPr lang="pt-BR" altLang="pt-BR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defRPr/>
            </a:pPr>
            <a:endParaRPr lang="pt-BR" altLang="pt-BR" sz="18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PREVIDENCIA - TEXTO INTEGRAL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8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15055" y="900001"/>
            <a:ext cx="11372145" cy="553943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Constituição o </a:t>
            </a:r>
            <a:r>
              <a:rPr lang="pt-BR" altLang="pt-B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art.40</a:t>
            </a:r>
            <a:endParaRPr lang="pt-BR" alt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defRPr/>
            </a:pPr>
            <a:r>
              <a:rPr lang="pt-B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 </a:t>
            </a:r>
            <a:r>
              <a:rPr 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15. O regime de previdência complementar de que trata o § 14 será instituído por lei de iniciativa do respectivo Poder Executivo, observado o disposto no art. 202 e seus parágrafos, no que couber, por intermédio de entidades fechadas de previdência complementar, de natureza pública, que oferecerão aos respectivos participantes planos de benefícios somente na modalidade de contribuição definida.</a:t>
            </a:r>
            <a:r>
              <a:rPr lang="pt-BR" alt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  </a:t>
            </a:r>
            <a:r>
              <a:rPr lang="pt-BR" altLang="pt-B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pt-BR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pt-B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 </a:t>
            </a:r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06/2019</a:t>
            </a: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>
              <a:lnSpc>
                <a:spcPct val="110000"/>
              </a:lnSpc>
              <a:defRPr/>
            </a:pPr>
            <a:r>
              <a:rPr lang="pt-B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</a:t>
            </a:r>
            <a:r>
              <a:rPr 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15. O regime de previdência complementar de que trata o § 14 será instituído por lei de iniciativa do respectivo Poder Executivo, que oferecerá aos participantes plano de benefícios somente na modalidade contribuição definida, observado o disposto no art. 202 e que poderá autorizar o patrocínio de plano administrado por entidade fechada de previdência complementar instituída por ente federativo, </a:t>
            </a:r>
            <a:r>
              <a:rPr lang="pt-BR" sz="1600" b="1" dirty="0">
                <a:latin typeface="Tahoma" panose="020B0604030504040204" pitchFamily="34" charset="0"/>
                <a:cs typeface="Tahoma" panose="020B0604030504040204" pitchFamily="34" charset="0"/>
              </a:rPr>
              <a:t>bem como, por meio de licitação, o patrocínio de plano administrado por entidade fechada de previdência complementar não instituída pelo ente federativo ou por entidade aberta de previdência complementar. 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* Prazo de 2 anos para instituição. Art. 16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pt-BR" altLang="pt-BR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pt-BR" altLang="pt-B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Substitutivo</a:t>
            </a:r>
            <a:endParaRPr lang="pt-BR" alt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defRPr/>
            </a:pPr>
            <a:r>
              <a:rPr lang="pt-B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</a:t>
            </a:r>
            <a:r>
              <a:rPr 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15. O regime de previdência complementar de que trata o § 14 oferecerá plano de benefícios somente na modalidade contribuição definida, observará o disposto no art. 202 e será efetivado por intermédio de entidade fechada de previdência complementar ou de entidade aberta de previdência complementar. 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* Prazo máximo de 2 anos para instituição. § 6º do Art. 9º.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  <a:cs typeface="Tahoma" panose="020B0604030504040204" pitchFamily="34" charset="0"/>
              </a:rPr>
              <a:t>* Necessidade de Lei Complementar para entidade aberta administrar plano de benefícios de Ente Federativo. Art.34</a:t>
            </a:r>
          </a:p>
          <a:p>
            <a:pPr marL="457200" lvl="1" indent="0" algn="just">
              <a:buNone/>
              <a:defRPr/>
            </a:pPr>
            <a:endParaRPr lang="pt-BR" altLang="pt-BR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PREVIDENCIA- TEXTO INTEGRAL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3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2877" y="1417085"/>
            <a:ext cx="11921542" cy="55531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1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  <a:defRPr/>
            </a:pP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Constituição </a:t>
            </a:r>
            <a:r>
              <a:rPr lang="pt-BR" alt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art.202</a:t>
            </a:r>
          </a:p>
          <a:p>
            <a:pPr lvl="1" algn="just">
              <a:lnSpc>
                <a:spcPct val="100000"/>
              </a:lnSpc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 4º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Lei complementar disciplinará a relação entre a União, Estados, Distrito Federal ou Municípios, inclusive suas autarquias, fundações, sociedades de economia mista e empresas controladas direta ou indiretamente, enquanto patrocinadoras 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entidades fechadas de previdência privada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 suas respectivas entidades fechadas de previdência privada</a:t>
            </a:r>
            <a:r>
              <a:rPr lang="pt-B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t-BR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00000"/>
              </a:lnSpc>
              <a:buNone/>
              <a:defRPr/>
            </a:pPr>
            <a:endParaRPr lang="pt-BR" altLang="pt-BR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20000"/>
              </a:lnSpc>
              <a:buNone/>
              <a:defRPr/>
            </a:pPr>
            <a:r>
              <a:rPr 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06/2019</a:t>
            </a:r>
            <a:r>
              <a:rPr lang="pt-BR" altLang="pt-BR" sz="1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algn="just">
              <a:lnSpc>
                <a:spcPct val="110000"/>
              </a:lnSpc>
              <a:defRPr/>
            </a:pP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Sem alteração;</a:t>
            </a:r>
          </a:p>
          <a:p>
            <a:pPr marL="457200" lvl="1" indent="0" algn="just">
              <a:lnSpc>
                <a:spcPct val="110000"/>
              </a:lnSpc>
              <a:buNone/>
              <a:defRPr/>
            </a:pPr>
            <a:endParaRPr lang="pt-BR" altLang="pt-BR" sz="17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10000"/>
              </a:lnSpc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Substitutivo</a:t>
            </a:r>
            <a:endParaRPr lang="pt-BR" altLang="pt-B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20000"/>
              </a:lnSpc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4º Lei complementar disciplinará a relação entre a União, Estados, Distrito Federal ou Municípios, inclusive suas autarquias, fundações, sociedades de economia mista e empresas controladas direta ou indiretamente, 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enquanto patrocinadores de planos de benefícios previdenciários, e as entidades </a:t>
            </a:r>
            <a:r>
              <a:rPr lang="pt-BR" sz="1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previdência complementar</a:t>
            </a:r>
            <a:r>
              <a:rPr lang="pt-B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t-BR" altLang="pt-BR" sz="18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456330" y="1134754"/>
            <a:ext cx="11478089" cy="3877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PROPOSTA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NO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RPC:</a:t>
            </a: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PREVIDENCIA- TEXTO INTEGRAL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2877" y="1816330"/>
            <a:ext cx="11921542" cy="55531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1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  <a:defRPr/>
            </a:pP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Constituição </a:t>
            </a:r>
            <a:r>
              <a:rPr lang="pt-BR" alt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art.202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 5º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A lei complementar de que trata o parágrafo anterior aplicar-se-á, no que couber, às empresas privadas permissionárias ou concessionárias de prestação de serviços públicos, quando patrocinadoras de entidades fechadas de previdência privada. </a:t>
            </a:r>
            <a:r>
              <a:rPr lang="pt-BR" alt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</a:t>
            </a:r>
          </a:p>
          <a:p>
            <a:pPr marL="457200" lvl="1" indent="0" algn="just">
              <a:lnSpc>
                <a:spcPct val="100000"/>
              </a:lnSpc>
              <a:buNone/>
              <a:defRPr/>
            </a:pPr>
            <a:endParaRPr lang="pt-BR" altLang="pt-BR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20000"/>
              </a:lnSpc>
              <a:buNone/>
              <a:defRPr/>
            </a:pPr>
            <a:r>
              <a:rPr 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06/2019</a:t>
            </a:r>
            <a:r>
              <a:rPr lang="pt-BR" altLang="pt-BR" sz="1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algn="just">
              <a:lnSpc>
                <a:spcPct val="110000"/>
              </a:lnSpc>
              <a:defRPr/>
            </a:pP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Sem alteração;</a:t>
            </a:r>
          </a:p>
          <a:p>
            <a:pPr marL="457200" lvl="1" indent="0" algn="just">
              <a:lnSpc>
                <a:spcPct val="110000"/>
              </a:lnSpc>
              <a:buNone/>
              <a:defRPr/>
            </a:pPr>
            <a:endParaRPr lang="pt-BR" altLang="pt-BR" sz="17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10000"/>
              </a:lnSpc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Substitutivo</a:t>
            </a:r>
            <a:endParaRPr lang="pt-BR" altLang="pt-B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5º A lei complementar de que trata o parágrafo anterior aplicar-se-á, no que couber, às empresas privadas permissionárias ou concessionárias de prestação de serviços públicos, quando patrocinadoras de entidades de previdência complementar.</a:t>
            </a:r>
            <a:endParaRPr lang="pt-BR" altLang="pt-BR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456330" y="1134754"/>
            <a:ext cx="11478089" cy="3877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PROPOSTA DA PEC 06/2019 NO RPC:</a:t>
            </a: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PREVIDENCIA- TEXTO INTEGRAL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1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2877" y="1185263"/>
            <a:ext cx="11921542" cy="55531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1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  <a:defRPr/>
            </a:pP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Constituição </a:t>
            </a:r>
            <a:r>
              <a:rPr lang="pt-BR" alt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art.202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 6º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A lei complementar a que se refere o § 4º deste artigo estabelecerá os requisitos para a designação dos membros das diretorias das entidades fechadas de previdência privada e disciplinará a inserção dos participantes nos colegiados e instâncias de decisão em que seus interesses sejam objeto de discussão e deliberação</a:t>
            </a:r>
            <a:r>
              <a:rPr lang="pt-B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t-BR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20000"/>
              </a:lnSpc>
              <a:defRPr/>
            </a:pPr>
            <a:endParaRPr lang="pt-BR" altLang="pt-BR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20000"/>
              </a:lnSpc>
              <a:buNone/>
              <a:defRPr/>
            </a:pPr>
            <a:r>
              <a:rPr 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06/2019</a:t>
            </a:r>
            <a:r>
              <a:rPr lang="pt-BR" altLang="pt-BR" sz="1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algn="just">
              <a:lnSpc>
                <a:spcPct val="110000"/>
              </a:lnSpc>
              <a:defRPr/>
            </a:pPr>
            <a:r>
              <a:rPr lang="pt-BR" altLang="pt-BR" sz="1500" dirty="0" smtClean="0">
                <a:latin typeface="Tahoma" panose="020B0604030504040204" pitchFamily="34" charset="0"/>
                <a:cs typeface="Tahoma" panose="020B0604030504040204" pitchFamily="34" charset="0"/>
              </a:rPr>
              <a:t>Sem alteração;</a:t>
            </a:r>
          </a:p>
          <a:p>
            <a:pPr lvl="1" algn="just">
              <a:lnSpc>
                <a:spcPct val="110000"/>
              </a:lnSpc>
              <a:defRPr/>
            </a:pPr>
            <a:endParaRPr lang="pt-BR" altLang="pt-BR" sz="17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10000"/>
              </a:lnSpc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altLang="pt-BR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Substitutivo</a:t>
            </a:r>
            <a:endParaRPr lang="pt-BR" altLang="pt-B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20000"/>
              </a:lnSpc>
              <a:defRPr/>
            </a:pP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§ 6º Lei complementar estabelecerá os requisitos para a designação dos 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membros das diretorias das entidades fechadas de previdência complementar </a:t>
            </a:r>
            <a:r>
              <a:rPr lang="pt-BR" sz="15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instituídas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pelos patrocinadores de que trata o § 4° </a:t>
            </a:r>
            <a:r>
              <a:rPr lang="pt-BR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disciplinará a inserção dos participantes nos colegiados e instâncias de decisão em que seus interesses sejam objeto de discussão e deliberação. </a:t>
            </a:r>
            <a:endParaRPr lang="pt-BR" altLang="pt-BR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456330" y="1134754"/>
            <a:ext cx="11478089" cy="3877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PROPOSTA DA PEC 06/2019 NO RPC: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xmlns="" id="{B51ED368-7E1A-4A12-8B3B-82B71206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025" y="180000"/>
            <a:ext cx="5743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pt-BR" alt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NOVA PREVIDENCIA- TEXTO INTEGRAL</a:t>
            </a:r>
            <a:endParaRPr lang="pt-BR" altLang="pt-BR" sz="20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ector reto 15">
            <a:extLst>
              <a:ext uri="{FF2B5EF4-FFF2-40B4-BE49-F238E27FC236}">
                <a16:creationId xmlns:a16="http://schemas.microsoft.com/office/drawing/2014/main" xmlns="" id="{769557CE-7D1F-4378-9E1B-1B38A8E40DF4}"/>
              </a:ext>
            </a:extLst>
          </p:cNvPr>
          <p:cNvSpPr/>
          <p:nvPr/>
        </p:nvSpPr>
        <p:spPr>
          <a:xfrm>
            <a:off x="756000" y="540000"/>
            <a:ext cx="10800000" cy="0"/>
          </a:xfrm>
          <a:prstGeom prst="lineInv">
            <a:avLst/>
          </a:prstGeom>
          <a:ln w="127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8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4754</TotalTime>
  <Words>2129</Words>
  <Application>Microsoft Office PowerPoint</Application>
  <PresentationFormat>Widescreen</PresentationFormat>
  <Paragraphs>492</Paragraphs>
  <Slides>26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3" baseType="lpstr">
      <vt:lpstr>ＭＳ Ｐゴシック</vt:lpstr>
      <vt:lpstr>Arial</vt:lpstr>
      <vt:lpstr>Calibri</vt:lpstr>
      <vt:lpstr>Open Sans</vt:lpstr>
      <vt:lpstr>Tahoma</vt:lpstr>
      <vt:lpstr>Tema do Office</vt:lpstr>
      <vt:lpstr>Documento</vt:lpstr>
      <vt:lpstr>Nova Previdência:  impactos e oportunidades para a Previdência Complementar - CONAPREV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Jamil Miranda Ghani</dc:creator>
  <cp:lastModifiedBy>Usuário do Windows</cp:lastModifiedBy>
  <cp:revision>197</cp:revision>
  <cp:lastPrinted>2019-07-23T13:52:21Z</cp:lastPrinted>
  <dcterms:created xsi:type="dcterms:W3CDTF">2019-01-08T13:56:17Z</dcterms:created>
  <dcterms:modified xsi:type="dcterms:W3CDTF">2019-08-22T17:09:59Z</dcterms:modified>
</cp:coreProperties>
</file>