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sldIdLst>
    <p:sldId id="256" r:id="rId2"/>
    <p:sldId id="257" r:id="rId3"/>
    <p:sldId id="258" r:id="rId4"/>
    <p:sldId id="259" r:id="rId5"/>
    <p:sldId id="260" r:id="rId6"/>
    <p:sldId id="267" r:id="rId7"/>
    <p:sldId id="265" r:id="rId8"/>
    <p:sldId id="261" r:id="rId9"/>
    <p:sldId id="262" r:id="rId10"/>
    <p:sldId id="266" r:id="rId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9" d="100"/>
          <a:sy n="89" d="100"/>
        </p:scale>
        <p:origin x="120"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pt-BR" dirty="0" smtClean="0"/>
              <a:t>Clique para editar o estilo do título mestre</a:t>
            </a:r>
            <a:endParaRPr lang="pt-BR" dirty="0"/>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lvl1pPr>
              <a:defRPr/>
            </a:lvl1pPr>
          </a:lstStyle>
          <a:p>
            <a:pPr>
              <a:defRPr/>
            </a:pPr>
            <a:fld id="{011C8481-E2CF-4B9C-9D55-4D10CE4E4FBF}" type="datetime1">
              <a:rPr lang="pt-BR">
                <a:solidFill>
                  <a:prstClr val="black">
                    <a:tint val="75000"/>
                  </a:prstClr>
                </a:solidFill>
              </a:rPr>
              <a:pPr>
                <a:defRPr/>
              </a:pPr>
              <a:t>23/08/2019</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lvl1pPr>
              <a:defRPr b="1">
                <a:solidFill>
                  <a:schemeClr val="tx1"/>
                </a:solidFill>
              </a:defRPr>
            </a:lvl1pPr>
          </a:lstStyle>
          <a:p>
            <a:pPr>
              <a:defRPr/>
            </a:pPr>
            <a:fld id="{008EADF9-55F0-43ED-ADDB-3CD5CBA8D094}" type="slidenum">
              <a:rPr lang="pt-BR">
                <a:solidFill>
                  <a:prstClr val="black"/>
                </a:solidFill>
              </a:rPr>
              <a:pPr>
                <a:defRPr/>
              </a:pPr>
              <a:t>‹nº›</a:t>
            </a:fld>
            <a:endParaRPr lang="pt-BR" dirty="0">
              <a:solidFill>
                <a:prstClr val="black"/>
              </a:solidFill>
            </a:endParaRPr>
          </a:p>
        </p:txBody>
      </p:sp>
    </p:spTree>
    <p:extLst>
      <p:ext uri="{BB962C8B-B14F-4D97-AF65-F5344CB8AC3E}">
        <p14:creationId xmlns:p14="http://schemas.microsoft.com/office/powerpoint/2010/main" val="116121958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138" y="0"/>
            <a:ext cx="12165724" cy="6858000"/>
          </a:xfrm>
          <a:prstGeom prst="rect">
            <a:avLst/>
          </a:prstGeom>
        </p:spPr>
      </p:pic>
      <p:sp>
        <p:nvSpPr>
          <p:cNvPr id="1026" name="Espaço Reservado para Título 1"/>
          <p:cNvSpPr>
            <a:spLocks noGrp="1"/>
          </p:cNvSpPr>
          <p:nvPr>
            <p:ph type="title"/>
          </p:nvPr>
        </p:nvSpPr>
        <p:spPr bwMode="auto">
          <a:xfrm>
            <a:off x="609600" y="557213"/>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altLang="es-ES" dirty="0" smtClean="0"/>
              <a:t>Clique para editar o estilo do título mestre</a:t>
            </a:r>
          </a:p>
        </p:txBody>
      </p:sp>
      <p:sp>
        <p:nvSpPr>
          <p:cNvPr id="1027" name="Espaço Reservado para Texto 2"/>
          <p:cNvSpPr>
            <a:spLocks noGrp="1"/>
          </p:cNvSpPr>
          <p:nvPr>
            <p:ph type="body" idx="1"/>
          </p:nvPr>
        </p:nvSpPr>
        <p:spPr bwMode="auto">
          <a:xfrm>
            <a:off x="609600" y="1700213"/>
            <a:ext cx="10972800" cy="442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es-ES" dirty="0" smtClean="0"/>
              <a:t>Clique para editar os estilos do texto mestre</a:t>
            </a:r>
          </a:p>
          <a:p>
            <a:pPr lvl="1"/>
            <a:r>
              <a:rPr lang="pt-BR" altLang="es-ES" dirty="0" smtClean="0"/>
              <a:t>Segundo nível</a:t>
            </a:r>
          </a:p>
          <a:p>
            <a:pPr lvl="2"/>
            <a:r>
              <a:rPr lang="pt-BR" altLang="es-ES" dirty="0" smtClean="0"/>
              <a:t>Terceiro nível</a:t>
            </a:r>
          </a:p>
          <a:p>
            <a:pPr lvl="3"/>
            <a:r>
              <a:rPr lang="pt-BR" altLang="es-ES" dirty="0" smtClean="0"/>
              <a:t>Quarto nível</a:t>
            </a:r>
          </a:p>
          <a:p>
            <a:pPr lvl="4"/>
            <a:r>
              <a:rPr lang="pt-BR" altLang="es-ES" dirty="0" smtClean="0"/>
              <a:t>Quinto nível</a:t>
            </a:r>
          </a:p>
        </p:txBody>
      </p:sp>
      <p:sp>
        <p:nvSpPr>
          <p:cNvPr id="4" name="Espaço Reservado para Data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6281D973-6665-4EE4-BA17-4057A55FD744}" type="datetime1">
              <a:rPr lang="pt-BR">
                <a:solidFill>
                  <a:prstClr val="black">
                    <a:tint val="75000"/>
                  </a:prstClr>
                </a:solidFill>
              </a:rPr>
              <a:pPr>
                <a:defRPr/>
              </a:pPr>
              <a:t>23/08/2019</a:t>
            </a:fld>
            <a:endParaRPr lang="pt-BR">
              <a:solidFill>
                <a:prstClr val="black">
                  <a:tint val="75000"/>
                </a:prstClr>
              </a:solidFill>
            </a:endParaRPr>
          </a:p>
        </p:txBody>
      </p:sp>
      <p:sp>
        <p:nvSpPr>
          <p:cNvPr id="5" name="Espaço Reservado para Rodapé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pt-BR">
              <a:solidFill>
                <a:prstClr val="black">
                  <a:tint val="75000"/>
                </a:prstClr>
              </a:solidFill>
            </a:endParaRPr>
          </a:p>
        </p:txBody>
      </p:sp>
      <p:sp>
        <p:nvSpPr>
          <p:cNvPr id="6" name="Espaço Reservado para Número de Slide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BF8BE0F2-8142-4B56-8E1D-9C5515662535}" type="slidenum">
              <a:rPr lang="pt-BR">
                <a:solidFill>
                  <a:prstClr val="black">
                    <a:tint val="75000"/>
                  </a:prstClr>
                </a:solidFill>
              </a:rPr>
              <a:pPr>
                <a:defRPr/>
              </a:pPr>
              <a:t>‹nº›</a:t>
            </a:fld>
            <a:endParaRPr lang="pt-BR" dirty="0">
              <a:solidFill>
                <a:prstClr val="black">
                  <a:tint val="75000"/>
                </a:prstClr>
              </a:solidFill>
            </a:endParaRPr>
          </a:p>
        </p:txBody>
      </p:sp>
    </p:spTree>
    <p:extLst>
      <p:ext uri="{BB962C8B-B14F-4D97-AF65-F5344CB8AC3E}">
        <p14:creationId xmlns:p14="http://schemas.microsoft.com/office/powerpoint/2010/main" val="1494530597"/>
      </p:ext>
    </p:extLst>
  </p:cSld>
  <p:clrMap bg1="lt1" tx1="dk1" bg2="lt2" tx2="dk2" accent1="accent1" accent2="accent2" accent3="accent3" accent4="accent4" accent5="accent5" accent6="accent6" hlink="hlink" folHlink="folHlink"/>
  <p:sldLayoutIdLst>
    <p:sldLayoutId id="2147483651" r:id="rId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Taxa de Administração</a:t>
            </a:r>
            <a:endParaRPr lang="pt-BR" dirty="0"/>
          </a:p>
        </p:txBody>
      </p:sp>
      <p:sp>
        <p:nvSpPr>
          <p:cNvPr id="3" name="Subtítulo 2"/>
          <p:cNvSpPr>
            <a:spLocks noGrp="1"/>
          </p:cNvSpPr>
          <p:nvPr>
            <p:ph type="subTitle" idx="1"/>
          </p:nvPr>
        </p:nvSpPr>
        <p:spPr/>
        <p:txBody>
          <a:bodyPr/>
          <a:lstStyle/>
          <a:p>
            <a:r>
              <a:rPr lang="pt-BR" dirty="0" smtClean="0">
                <a:solidFill>
                  <a:schemeClr val="tx1"/>
                </a:solidFill>
              </a:rPr>
              <a:t>Visão da Auditoria</a:t>
            </a:r>
          </a:p>
          <a:p>
            <a:endParaRPr lang="pt-BR" dirty="0">
              <a:solidFill>
                <a:schemeClr val="tx1"/>
              </a:solidFill>
            </a:endParaRPr>
          </a:p>
          <a:p>
            <a:r>
              <a:rPr lang="pt-BR" dirty="0" smtClean="0">
                <a:solidFill>
                  <a:schemeClr val="tx1"/>
                </a:solidFill>
              </a:rPr>
              <a:t>66ª </a:t>
            </a:r>
            <a:r>
              <a:rPr lang="pt-BR" dirty="0" err="1" smtClean="0">
                <a:solidFill>
                  <a:schemeClr val="tx1"/>
                </a:solidFill>
              </a:rPr>
              <a:t>CONAPREV</a:t>
            </a:r>
            <a:r>
              <a:rPr lang="pt-BR" dirty="0" smtClean="0">
                <a:solidFill>
                  <a:schemeClr val="tx1"/>
                </a:solidFill>
              </a:rPr>
              <a:t> – Manaus/AM</a:t>
            </a:r>
            <a:endParaRPr lang="pt-BR" dirty="0">
              <a:solidFill>
                <a:schemeClr val="tx1"/>
              </a:solidFill>
            </a:endParaRPr>
          </a:p>
        </p:txBody>
      </p:sp>
    </p:spTree>
    <p:extLst>
      <p:ext uri="{BB962C8B-B14F-4D97-AF65-F5344CB8AC3E}">
        <p14:creationId xmlns:p14="http://schemas.microsoft.com/office/powerpoint/2010/main" val="1881991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710417"/>
            <a:ext cx="10363200" cy="1470025"/>
          </a:xfrm>
        </p:spPr>
        <p:txBody>
          <a:bodyPr/>
          <a:lstStyle/>
          <a:p>
            <a:r>
              <a:rPr lang="pt-BR" dirty="0" smtClean="0"/>
              <a:t>Coordenação de Auditoria - COAUD</a:t>
            </a:r>
            <a:endParaRPr lang="pt-BR" dirty="0"/>
          </a:p>
        </p:txBody>
      </p:sp>
      <p:sp>
        <p:nvSpPr>
          <p:cNvPr id="3" name="Subtítulo 2"/>
          <p:cNvSpPr>
            <a:spLocks noGrp="1"/>
          </p:cNvSpPr>
          <p:nvPr>
            <p:ph type="subTitle" idx="1"/>
          </p:nvPr>
        </p:nvSpPr>
        <p:spPr>
          <a:xfrm>
            <a:off x="1828800" y="2089673"/>
            <a:ext cx="8534400" cy="1752600"/>
          </a:xfrm>
        </p:spPr>
        <p:txBody>
          <a:bodyPr/>
          <a:lstStyle/>
          <a:p>
            <a:r>
              <a:rPr lang="pt-BR" dirty="0" smtClean="0">
                <a:solidFill>
                  <a:schemeClr val="tx1"/>
                </a:solidFill>
              </a:rPr>
              <a:t>Modalidades de Auditoria Direta (Equipes):</a:t>
            </a:r>
          </a:p>
          <a:p>
            <a:endParaRPr lang="pt-BR" dirty="0" smtClean="0">
              <a:solidFill>
                <a:schemeClr val="tx1"/>
              </a:solidFill>
            </a:endParaRPr>
          </a:p>
          <a:p>
            <a:pPr marL="457200" indent="-457200" algn="l">
              <a:buFont typeface="Arial" panose="020B0604020202020204" pitchFamily="34" charset="0"/>
              <a:buChar char="•"/>
            </a:pPr>
            <a:r>
              <a:rPr lang="pt-BR" dirty="0" smtClean="0">
                <a:solidFill>
                  <a:schemeClr val="tx1"/>
                </a:solidFill>
              </a:rPr>
              <a:t>Padrão </a:t>
            </a:r>
            <a:r>
              <a:rPr lang="pt-BR" sz="2000" dirty="0" smtClean="0">
                <a:solidFill>
                  <a:schemeClr val="tx1"/>
                </a:solidFill>
              </a:rPr>
              <a:t>(Todos)</a:t>
            </a:r>
          </a:p>
          <a:p>
            <a:pPr marL="457200" indent="-457200" algn="l">
              <a:buFont typeface="Arial" panose="020B0604020202020204" pitchFamily="34" charset="0"/>
              <a:buChar char="•"/>
            </a:pPr>
            <a:r>
              <a:rPr lang="pt-BR" dirty="0" smtClean="0">
                <a:solidFill>
                  <a:schemeClr val="tx1"/>
                </a:solidFill>
              </a:rPr>
              <a:t>Informações Previdenciárias </a:t>
            </a:r>
            <a:r>
              <a:rPr lang="pt-BR" sz="2000" dirty="0" smtClean="0">
                <a:solidFill>
                  <a:schemeClr val="tx1"/>
                </a:solidFill>
              </a:rPr>
              <a:t>(Grandes)</a:t>
            </a:r>
          </a:p>
          <a:p>
            <a:pPr marL="457200" indent="-457200" algn="l">
              <a:buFont typeface="Arial" panose="020B0604020202020204" pitchFamily="34" charset="0"/>
              <a:buChar char="•"/>
            </a:pPr>
            <a:r>
              <a:rPr lang="pt-BR" dirty="0" smtClean="0">
                <a:solidFill>
                  <a:schemeClr val="tx1"/>
                </a:solidFill>
              </a:rPr>
              <a:t>Custeio </a:t>
            </a:r>
            <a:r>
              <a:rPr lang="pt-BR" sz="2000" dirty="0" smtClean="0">
                <a:solidFill>
                  <a:schemeClr val="tx1"/>
                </a:solidFill>
              </a:rPr>
              <a:t>(Pequenos)</a:t>
            </a:r>
          </a:p>
          <a:p>
            <a:pPr marL="457200" indent="-457200" algn="l">
              <a:buFont typeface="Arial" panose="020B0604020202020204" pitchFamily="34" charset="0"/>
              <a:buChar char="•"/>
            </a:pPr>
            <a:r>
              <a:rPr lang="pt-BR" dirty="0" smtClean="0"/>
              <a:t>Investimentos</a:t>
            </a:r>
          </a:p>
          <a:p>
            <a:pPr marL="457200" indent="-457200" algn="l">
              <a:buFont typeface="Arial" panose="020B0604020202020204" pitchFamily="34" charset="0"/>
              <a:buChar char="•"/>
            </a:pPr>
            <a:r>
              <a:rPr lang="pt-BR" dirty="0" smtClean="0"/>
              <a:t>RPPS fora da matriz</a:t>
            </a:r>
          </a:p>
          <a:p>
            <a:endParaRPr lang="pt-BR" dirty="0"/>
          </a:p>
        </p:txBody>
      </p:sp>
      <p:sp>
        <p:nvSpPr>
          <p:cNvPr id="4" name="Espaço Reservado para Número de Slide 3"/>
          <p:cNvSpPr>
            <a:spLocks noGrp="1"/>
          </p:cNvSpPr>
          <p:nvPr>
            <p:ph type="sldNum" sz="quarter" idx="12"/>
          </p:nvPr>
        </p:nvSpPr>
        <p:spPr/>
        <p:txBody>
          <a:bodyPr/>
          <a:lstStyle/>
          <a:p>
            <a:pPr>
              <a:defRPr/>
            </a:pPr>
            <a:fld id="{008EADF9-55F0-43ED-ADDB-3CD5CBA8D094}" type="slidenum">
              <a:rPr lang="pt-BR" smtClean="0">
                <a:solidFill>
                  <a:prstClr val="black"/>
                </a:solidFill>
              </a:rPr>
              <a:pPr>
                <a:defRPr/>
              </a:pPr>
              <a:t>2</a:t>
            </a:fld>
            <a:endParaRPr lang="pt-BR" dirty="0">
              <a:solidFill>
                <a:prstClr val="black"/>
              </a:solidFill>
            </a:endParaRPr>
          </a:p>
        </p:txBody>
      </p:sp>
    </p:spTree>
    <p:extLst>
      <p:ext uri="{BB962C8B-B14F-4D97-AF65-F5344CB8AC3E}">
        <p14:creationId xmlns:p14="http://schemas.microsoft.com/office/powerpoint/2010/main" val="2111533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699659"/>
            <a:ext cx="10363200" cy="1470025"/>
          </a:xfrm>
        </p:spPr>
        <p:txBody>
          <a:bodyPr/>
          <a:lstStyle/>
          <a:p>
            <a:r>
              <a:rPr lang="pt-BR" dirty="0" smtClean="0"/>
              <a:t>Resultados (</a:t>
            </a:r>
            <a:r>
              <a:rPr lang="pt-BR" dirty="0"/>
              <a:t>J</a:t>
            </a:r>
            <a:r>
              <a:rPr lang="pt-BR" dirty="0" smtClean="0"/>
              <a:t>an 2017 a dez 2018)</a:t>
            </a:r>
            <a:endParaRPr lang="pt-BR" dirty="0"/>
          </a:p>
        </p:txBody>
      </p:sp>
      <p:sp>
        <p:nvSpPr>
          <p:cNvPr id="3" name="Subtítulo 2"/>
          <p:cNvSpPr>
            <a:spLocks noGrp="1"/>
          </p:cNvSpPr>
          <p:nvPr>
            <p:ph type="subTitle" idx="1"/>
          </p:nvPr>
        </p:nvSpPr>
        <p:spPr>
          <a:xfrm>
            <a:off x="411927" y="1937048"/>
            <a:ext cx="5684073" cy="621255"/>
          </a:xfrm>
        </p:spPr>
        <p:txBody>
          <a:bodyPr/>
          <a:lstStyle/>
          <a:p>
            <a:r>
              <a:rPr lang="pt-BR" dirty="0" smtClean="0">
                <a:solidFill>
                  <a:schemeClr val="tx1"/>
                </a:solidFill>
              </a:rPr>
              <a:t>632 Auditorias Diretas realizadas</a:t>
            </a:r>
          </a:p>
          <a:p>
            <a:endParaRPr lang="pt-BR" dirty="0">
              <a:solidFill>
                <a:schemeClr val="tx1"/>
              </a:solidFill>
            </a:endParaRPr>
          </a:p>
        </p:txBody>
      </p:sp>
      <p:sp>
        <p:nvSpPr>
          <p:cNvPr id="4" name="Espaço Reservado para Número de Slide 3"/>
          <p:cNvSpPr>
            <a:spLocks noGrp="1"/>
          </p:cNvSpPr>
          <p:nvPr>
            <p:ph type="sldNum" sz="quarter" idx="12"/>
          </p:nvPr>
        </p:nvSpPr>
        <p:spPr/>
        <p:txBody>
          <a:bodyPr/>
          <a:lstStyle/>
          <a:p>
            <a:pPr>
              <a:defRPr/>
            </a:pPr>
            <a:fld id="{008EADF9-55F0-43ED-ADDB-3CD5CBA8D094}" type="slidenum">
              <a:rPr lang="pt-BR" smtClean="0">
                <a:solidFill>
                  <a:prstClr val="black"/>
                </a:solidFill>
              </a:rPr>
              <a:pPr>
                <a:defRPr/>
              </a:pPr>
              <a:t>3</a:t>
            </a:fld>
            <a:endParaRPr lang="pt-BR" dirty="0">
              <a:solidFill>
                <a:prstClr val="black"/>
              </a:solidFill>
            </a:endParaRPr>
          </a:p>
        </p:txBody>
      </p:sp>
      <p:graphicFrame>
        <p:nvGraphicFramePr>
          <p:cNvPr id="5" name="Tabela 4"/>
          <p:cNvGraphicFramePr>
            <a:graphicFrameLocks noGrp="1"/>
          </p:cNvGraphicFramePr>
          <p:nvPr>
            <p:extLst>
              <p:ext uri="{D42A27DB-BD31-4B8C-83A1-F6EECF244321}">
                <p14:modId xmlns:p14="http://schemas.microsoft.com/office/powerpoint/2010/main" val="2396700396"/>
              </p:ext>
            </p:extLst>
          </p:nvPr>
        </p:nvGraphicFramePr>
        <p:xfrm>
          <a:off x="680868" y="2717237"/>
          <a:ext cx="3913095" cy="2369373"/>
        </p:xfrm>
        <a:graphic>
          <a:graphicData uri="http://schemas.openxmlformats.org/drawingml/2006/table">
            <a:tbl>
              <a:tblPr>
                <a:tableStyleId>{5C22544A-7EE6-4342-B048-85BDC9FD1C3A}</a:tableStyleId>
              </a:tblPr>
              <a:tblGrid>
                <a:gridCol w="2014817"/>
                <a:gridCol w="903196"/>
                <a:gridCol w="995082"/>
              </a:tblGrid>
              <a:tr h="789791">
                <a:tc>
                  <a:txBody>
                    <a:bodyPr/>
                    <a:lstStyle/>
                    <a:p>
                      <a:pPr algn="l" fontAlgn="b"/>
                      <a:r>
                        <a:rPr lang="pt-BR" sz="2800" u="none" strike="noStrike" dirty="0">
                          <a:effectLst/>
                        </a:rPr>
                        <a:t> Grandes </a:t>
                      </a:r>
                      <a:endParaRPr lang="pt-BR" sz="2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pt-BR" sz="2800" u="none" strike="noStrike" dirty="0">
                          <a:effectLst/>
                        </a:rPr>
                        <a:t>100</a:t>
                      </a:r>
                      <a:endParaRPr lang="pt-BR" sz="2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pt-BR" sz="2800" u="none" strike="noStrike">
                          <a:effectLst/>
                        </a:rPr>
                        <a:t>16%</a:t>
                      </a:r>
                      <a:endParaRPr lang="pt-BR" sz="2800" b="0" i="0" u="none" strike="noStrike">
                        <a:solidFill>
                          <a:srgbClr val="000000"/>
                        </a:solidFill>
                        <a:effectLst/>
                        <a:latin typeface="Calibri" panose="020F0502020204030204" pitchFamily="34" charset="0"/>
                      </a:endParaRPr>
                    </a:p>
                  </a:txBody>
                  <a:tcPr marL="9525" marR="9525" marT="9525" marB="0" anchor="ctr"/>
                </a:tc>
              </a:tr>
              <a:tr h="789791">
                <a:tc>
                  <a:txBody>
                    <a:bodyPr/>
                    <a:lstStyle/>
                    <a:p>
                      <a:pPr algn="l" fontAlgn="b"/>
                      <a:r>
                        <a:rPr lang="pt-BR" sz="2800" u="none" strike="noStrike" dirty="0">
                          <a:effectLst/>
                        </a:rPr>
                        <a:t> Médios </a:t>
                      </a:r>
                      <a:endParaRPr lang="pt-BR" sz="2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pt-BR" sz="2800" u="none" strike="noStrike" dirty="0">
                          <a:effectLst/>
                        </a:rPr>
                        <a:t>66</a:t>
                      </a:r>
                      <a:endParaRPr lang="pt-BR" sz="2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pt-BR" sz="2800" u="none" strike="noStrike" dirty="0">
                          <a:effectLst/>
                        </a:rPr>
                        <a:t>10%</a:t>
                      </a:r>
                      <a:endParaRPr lang="pt-BR" sz="2800" b="0" i="0" u="none" strike="noStrike" dirty="0">
                        <a:solidFill>
                          <a:srgbClr val="000000"/>
                        </a:solidFill>
                        <a:effectLst/>
                        <a:latin typeface="Calibri" panose="020F0502020204030204" pitchFamily="34" charset="0"/>
                      </a:endParaRPr>
                    </a:p>
                  </a:txBody>
                  <a:tcPr marL="9525" marR="9525" marT="9525" marB="0" anchor="ctr"/>
                </a:tc>
              </a:tr>
              <a:tr h="789791">
                <a:tc>
                  <a:txBody>
                    <a:bodyPr/>
                    <a:lstStyle/>
                    <a:p>
                      <a:pPr algn="l" fontAlgn="b"/>
                      <a:r>
                        <a:rPr lang="pt-BR" sz="2800" u="none" strike="noStrike" dirty="0">
                          <a:effectLst/>
                        </a:rPr>
                        <a:t> Pequenos </a:t>
                      </a:r>
                      <a:endParaRPr lang="pt-BR" sz="2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pt-BR" sz="2800" u="none" strike="noStrike" dirty="0">
                          <a:effectLst/>
                        </a:rPr>
                        <a:t>466</a:t>
                      </a:r>
                      <a:endParaRPr lang="pt-BR" sz="2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pt-BR" sz="2800" u="none" strike="noStrike" dirty="0">
                          <a:effectLst/>
                        </a:rPr>
                        <a:t>74%</a:t>
                      </a:r>
                      <a:endParaRPr lang="pt-BR" sz="2800" b="0" i="0" u="none" strike="noStrike" dirty="0">
                        <a:solidFill>
                          <a:srgbClr val="000000"/>
                        </a:solidFill>
                        <a:effectLst/>
                        <a:latin typeface="Calibri" panose="020F0502020204030204" pitchFamily="34" charset="0"/>
                      </a:endParaRPr>
                    </a:p>
                  </a:txBody>
                  <a:tcPr marL="9525" marR="9525" marT="9525" marB="0" anchor="ctr"/>
                </a:tc>
              </a:tr>
            </a:tbl>
          </a:graphicData>
        </a:graphic>
      </p:graphicFrame>
      <p:sp>
        <p:nvSpPr>
          <p:cNvPr id="6" name="Subtítulo 2"/>
          <p:cNvSpPr txBox="1">
            <a:spLocks/>
          </p:cNvSpPr>
          <p:nvPr/>
        </p:nvSpPr>
        <p:spPr bwMode="auto">
          <a:xfrm>
            <a:off x="5745629" y="3053293"/>
            <a:ext cx="6155018" cy="62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pt-BR" dirty="0" smtClean="0">
                <a:solidFill>
                  <a:schemeClr val="tx1"/>
                </a:solidFill>
              </a:rPr>
              <a:t>120 (19%) com excesso de despesas</a:t>
            </a:r>
          </a:p>
          <a:p>
            <a:endParaRPr lang="pt-BR" dirty="0">
              <a:solidFill>
                <a:schemeClr val="tx1"/>
              </a:solidFill>
            </a:endParaRPr>
          </a:p>
        </p:txBody>
      </p:sp>
      <p:graphicFrame>
        <p:nvGraphicFramePr>
          <p:cNvPr id="7" name="Tabela 6"/>
          <p:cNvGraphicFramePr>
            <a:graphicFrameLocks noGrp="1"/>
          </p:cNvGraphicFramePr>
          <p:nvPr>
            <p:extLst>
              <p:ext uri="{D42A27DB-BD31-4B8C-83A1-F6EECF244321}">
                <p14:modId xmlns:p14="http://schemas.microsoft.com/office/powerpoint/2010/main" val="4088312680"/>
              </p:ext>
            </p:extLst>
          </p:nvPr>
        </p:nvGraphicFramePr>
        <p:xfrm>
          <a:off x="6096000" y="4169539"/>
          <a:ext cx="3733800" cy="2369373"/>
        </p:xfrm>
        <a:graphic>
          <a:graphicData uri="http://schemas.openxmlformats.org/drawingml/2006/table">
            <a:tbl>
              <a:tblPr>
                <a:tableStyleId>{5C22544A-7EE6-4342-B048-85BDC9FD1C3A}</a:tableStyleId>
              </a:tblPr>
              <a:tblGrid>
                <a:gridCol w="1680401"/>
                <a:gridCol w="726325"/>
                <a:gridCol w="1327074"/>
              </a:tblGrid>
              <a:tr h="789791">
                <a:tc>
                  <a:txBody>
                    <a:bodyPr/>
                    <a:lstStyle/>
                    <a:p>
                      <a:pPr algn="l" fontAlgn="b"/>
                      <a:r>
                        <a:rPr lang="pt-BR" sz="2800" u="none" strike="noStrike" dirty="0">
                          <a:effectLst/>
                        </a:rPr>
                        <a:t> Grandes </a:t>
                      </a:r>
                      <a:endParaRPr lang="pt-BR" sz="2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pt-BR" sz="2800" u="none" strike="noStrike" dirty="0" smtClean="0">
                          <a:effectLst/>
                        </a:rPr>
                        <a:t>5</a:t>
                      </a:r>
                      <a:endParaRPr lang="pt-BR" sz="2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pt-BR" sz="2800" u="none" strike="noStrike" dirty="0" smtClean="0">
                          <a:effectLst/>
                        </a:rPr>
                        <a:t>4% </a:t>
                      </a:r>
                      <a:r>
                        <a:rPr lang="pt-BR" sz="1800" u="none" strike="noStrike" dirty="0" smtClean="0">
                          <a:effectLst/>
                        </a:rPr>
                        <a:t>(5%)</a:t>
                      </a:r>
                      <a:endParaRPr lang="pt-BR" sz="1800" b="0" i="0" u="none" strike="noStrike" dirty="0">
                        <a:solidFill>
                          <a:srgbClr val="000000"/>
                        </a:solidFill>
                        <a:effectLst/>
                        <a:latin typeface="Calibri" panose="020F0502020204030204" pitchFamily="34" charset="0"/>
                      </a:endParaRPr>
                    </a:p>
                  </a:txBody>
                  <a:tcPr marL="9525" marR="9525" marT="9525" marB="0" anchor="ctr"/>
                </a:tc>
              </a:tr>
              <a:tr h="789791">
                <a:tc>
                  <a:txBody>
                    <a:bodyPr/>
                    <a:lstStyle/>
                    <a:p>
                      <a:pPr algn="l" fontAlgn="b"/>
                      <a:r>
                        <a:rPr lang="pt-BR" sz="2800" u="none" strike="noStrike" dirty="0">
                          <a:effectLst/>
                        </a:rPr>
                        <a:t> Médios </a:t>
                      </a:r>
                      <a:endParaRPr lang="pt-BR" sz="2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pt-BR" sz="2800" u="none" strike="noStrike" dirty="0" smtClean="0">
                          <a:effectLst/>
                        </a:rPr>
                        <a:t>19</a:t>
                      </a:r>
                      <a:endParaRPr lang="pt-BR" sz="2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pt-BR" sz="2800" u="none" strike="noStrike" dirty="0" smtClean="0">
                          <a:effectLst/>
                        </a:rPr>
                        <a:t>16% </a:t>
                      </a:r>
                      <a:r>
                        <a:rPr lang="pt-BR" sz="1800" u="none" strike="noStrike" dirty="0" smtClean="0">
                          <a:effectLst/>
                        </a:rPr>
                        <a:t>(29%)</a:t>
                      </a:r>
                      <a:endParaRPr lang="pt-BR" sz="1800" b="0" i="0" u="none" strike="noStrike" dirty="0">
                        <a:solidFill>
                          <a:srgbClr val="000000"/>
                        </a:solidFill>
                        <a:effectLst/>
                        <a:latin typeface="Calibri" panose="020F0502020204030204" pitchFamily="34" charset="0"/>
                      </a:endParaRPr>
                    </a:p>
                  </a:txBody>
                  <a:tcPr marL="9525" marR="9525" marT="9525" marB="0" anchor="ctr"/>
                </a:tc>
              </a:tr>
              <a:tr h="789791">
                <a:tc>
                  <a:txBody>
                    <a:bodyPr/>
                    <a:lstStyle/>
                    <a:p>
                      <a:pPr algn="l" fontAlgn="b"/>
                      <a:r>
                        <a:rPr lang="pt-BR" sz="2800" u="none" strike="noStrike" dirty="0">
                          <a:effectLst/>
                        </a:rPr>
                        <a:t> Pequenos </a:t>
                      </a:r>
                      <a:endParaRPr lang="pt-BR" sz="2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pt-BR" sz="2800" u="none" strike="noStrike" dirty="0" smtClean="0">
                          <a:effectLst/>
                        </a:rPr>
                        <a:t>96</a:t>
                      </a:r>
                    </a:p>
                  </a:txBody>
                  <a:tcPr marL="9525" marR="9525" marT="9525" marB="0" anchor="ctr"/>
                </a:tc>
                <a:tc>
                  <a:txBody>
                    <a:bodyPr/>
                    <a:lstStyle/>
                    <a:p>
                      <a:pPr algn="ctr" fontAlgn="b"/>
                      <a:r>
                        <a:rPr lang="pt-BR" sz="2800" u="none" strike="noStrike" dirty="0" smtClean="0">
                          <a:effectLst/>
                        </a:rPr>
                        <a:t>80% </a:t>
                      </a:r>
                      <a:r>
                        <a:rPr lang="pt-BR" sz="1800" u="none" strike="noStrike" dirty="0" smtClean="0">
                          <a:effectLst/>
                        </a:rPr>
                        <a:t>(21%)</a:t>
                      </a:r>
                      <a:endParaRPr lang="pt-BR" sz="1800" b="0" i="0" u="none" strike="noStrike" dirty="0">
                        <a:solidFill>
                          <a:srgbClr val="000000"/>
                        </a:solidFill>
                        <a:effectLst/>
                        <a:latin typeface="Calibri" panose="020F0502020204030204" pitchFamily="34" charset="0"/>
                      </a:endParaRPr>
                    </a:p>
                  </a:txBody>
                  <a:tcPr marL="9525" marR="9525" marT="9525" marB="0" anchor="ctr"/>
                </a:tc>
              </a:tr>
            </a:tbl>
          </a:graphicData>
        </a:graphic>
      </p:graphicFrame>
      <p:sp>
        <p:nvSpPr>
          <p:cNvPr id="8" name="Subtítulo 2"/>
          <p:cNvSpPr txBox="1">
            <a:spLocks/>
          </p:cNvSpPr>
          <p:nvPr/>
        </p:nvSpPr>
        <p:spPr bwMode="auto">
          <a:xfrm>
            <a:off x="176454" y="5245545"/>
            <a:ext cx="5569175" cy="1475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pt-BR" dirty="0" smtClean="0">
                <a:solidFill>
                  <a:srgbClr val="FF0000"/>
                </a:solidFill>
              </a:rPr>
              <a:t>A regra é mais dura para os médios e pequenos</a:t>
            </a:r>
            <a:endParaRPr lang="pt-BR" dirty="0" smtClean="0">
              <a:solidFill>
                <a:srgbClr val="FF0000"/>
              </a:solidFill>
            </a:endParaRPr>
          </a:p>
          <a:p>
            <a:endParaRPr lang="pt-BR" dirty="0">
              <a:solidFill>
                <a:schemeClr val="tx1"/>
              </a:solidFill>
            </a:endParaRPr>
          </a:p>
        </p:txBody>
      </p:sp>
      <p:sp>
        <p:nvSpPr>
          <p:cNvPr id="9" name="Subtítulo 2"/>
          <p:cNvSpPr txBox="1">
            <a:spLocks/>
          </p:cNvSpPr>
          <p:nvPr/>
        </p:nvSpPr>
        <p:spPr bwMode="auto">
          <a:xfrm>
            <a:off x="9622863" y="1245255"/>
            <a:ext cx="2839571" cy="781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pt-BR" sz="1800" dirty="0" smtClean="0">
                <a:solidFill>
                  <a:schemeClr val="tx1"/>
                </a:solidFill>
              </a:rPr>
              <a:t>Fonte: SIGA-RPPS</a:t>
            </a:r>
          </a:p>
          <a:p>
            <a:endParaRPr lang="pt-BR" dirty="0">
              <a:solidFill>
                <a:schemeClr val="tx1"/>
              </a:solidFill>
            </a:endParaRPr>
          </a:p>
        </p:txBody>
      </p:sp>
    </p:spTree>
    <p:extLst>
      <p:ext uri="{BB962C8B-B14F-4D97-AF65-F5344CB8AC3E}">
        <p14:creationId xmlns:p14="http://schemas.microsoft.com/office/powerpoint/2010/main" val="3824203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950259" y="705038"/>
            <a:ext cx="10363200" cy="1470025"/>
          </a:xfrm>
        </p:spPr>
        <p:txBody>
          <a:bodyPr/>
          <a:lstStyle/>
          <a:p>
            <a:r>
              <a:rPr lang="pt-BR" dirty="0" smtClean="0"/>
              <a:t>Norma</a:t>
            </a:r>
            <a:r>
              <a:rPr lang="pt-BR" dirty="0"/>
              <a:t> </a:t>
            </a:r>
            <a:r>
              <a:rPr lang="pt-BR" dirty="0" smtClean="0"/>
              <a:t>Atual</a:t>
            </a:r>
            <a:br>
              <a:rPr lang="pt-BR" dirty="0" smtClean="0"/>
            </a:br>
            <a:r>
              <a:rPr lang="pt-BR" dirty="0" smtClean="0"/>
              <a:t>Portaria MPS n° 402/2008</a:t>
            </a:r>
            <a:endParaRPr lang="pt-BR" dirty="0"/>
          </a:p>
        </p:txBody>
      </p:sp>
      <p:sp>
        <p:nvSpPr>
          <p:cNvPr id="3" name="Subtítulo 2"/>
          <p:cNvSpPr>
            <a:spLocks noGrp="1"/>
          </p:cNvSpPr>
          <p:nvPr>
            <p:ph type="subTitle" idx="1"/>
          </p:nvPr>
        </p:nvSpPr>
        <p:spPr>
          <a:xfrm>
            <a:off x="228600" y="2336426"/>
            <a:ext cx="11806518" cy="4019923"/>
          </a:xfrm>
        </p:spPr>
        <p:txBody>
          <a:bodyPr/>
          <a:lstStyle/>
          <a:p>
            <a:pPr algn="just"/>
            <a:r>
              <a:rPr lang="pt-BR" dirty="0">
                <a:solidFill>
                  <a:schemeClr val="tx1"/>
                </a:solidFill>
              </a:rPr>
              <a:t>Art. 15. Para cobertura das despesas do RPPS, poderá ser estabelecida, em lei, </a:t>
            </a:r>
            <a:r>
              <a:rPr lang="pt-BR" dirty="0" smtClean="0">
                <a:solidFill>
                  <a:schemeClr val="tx1"/>
                </a:solidFill>
              </a:rPr>
              <a:t>Taxa de </a:t>
            </a:r>
            <a:r>
              <a:rPr lang="pt-BR" dirty="0">
                <a:solidFill>
                  <a:schemeClr val="tx1"/>
                </a:solidFill>
              </a:rPr>
              <a:t>Administração de até dois pontos percentuais do valor total das remunerações, proventos </a:t>
            </a:r>
            <a:r>
              <a:rPr lang="pt-BR" dirty="0" smtClean="0">
                <a:solidFill>
                  <a:schemeClr val="tx1"/>
                </a:solidFill>
              </a:rPr>
              <a:t>e pensões </a:t>
            </a:r>
            <a:r>
              <a:rPr lang="pt-BR" dirty="0">
                <a:solidFill>
                  <a:schemeClr val="tx1"/>
                </a:solidFill>
              </a:rPr>
              <a:t>dos segurados vinculados ao RPPS, relativo ao exercício financeiro </a:t>
            </a:r>
            <a:r>
              <a:rPr lang="pt-BR" dirty="0" smtClean="0">
                <a:solidFill>
                  <a:schemeClr val="tx1"/>
                </a:solidFill>
              </a:rPr>
              <a:t>anterior, observando-se </a:t>
            </a:r>
            <a:r>
              <a:rPr lang="pt-BR" dirty="0">
                <a:solidFill>
                  <a:schemeClr val="tx1"/>
                </a:solidFill>
              </a:rPr>
              <a:t>que</a:t>
            </a:r>
            <a:r>
              <a:rPr lang="pt-BR" dirty="0" smtClean="0">
                <a:solidFill>
                  <a:schemeClr val="tx1"/>
                </a:solidFill>
              </a:rPr>
              <a:t>:</a:t>
            </a:r>
          </a:p>
          <a:p>
            <a:pPr algn="just"/>
            <a:r>
              <a:rPr lang="pt-BR" dirty="0" smtClean="0">
                <a:solidFill>
                  <a:schemeClr val="tx1"/>
                </a:solidFill>
              </a:rPr>
              <a:t>(...)</a:t>
            </a:r>
            <a:endParaRPr lang="pt-BR" dirty="0">
              <a:solidFill>
                <a:schemeClr val="tx1"/>
              </a:solidFill>
            </a:endParaRPr>
          </a:p>
        </p:txBody>
      </p:sp>
      <p:sp>
        <p:nvSpPr>
          <p:cNvPr id="4" name="Espaço Reservado para Número de Slide 3"/>
          <p:cNvSpPr>
            <a:spLocks noGrp="1"/>
          </p:cNvSpPr>
          <p:nvPr>
            <p:ph type="sldNum" sz="quarter" idx="12"/>
          </p:nvPr>
        </p:nvSpPr>
        <p:spPr/>
        <p:txBody>
          <a:bodyPr/>
          <a:lstStyle/>
          <a:p>
            <a:pPr>
              <a:defRPr/>
            </a:pPr>
            <a:fld id="{008EADF9-55F0-43ED-ADDB-3CD5CBA8D094}" type="slidenum">
              <a:rPr lang="pt-BR" smtClean="0">
                <a:solidFill>
                  <a:prstClr val="black"/>
                </a:solidFill>
              </a:rPr>
              <a:pPr>
                <a:defRPr/>
              </a:pPr>
              <a:t>4</a:t>
            </a:fld>
            <a:endParaRPr lang="pt-BR" dirty="0">
              <a:solidFill>
                <a:prstClr val="black"/>
              </a:solidFill>
            </a:endParaRPr>
          </a:p>
        </p:txBody>
      </p:sp>
      <p:sp>
        <p:nvSpPr>
          <p:cNvPr id="5" name="Elipse 4"/>
          <p:cNvSpPr/>
          <p:nvPr/>
        </p:nvSpPr>
        <p:spPr>
          <a:xfrm>
            <a:off x="9614647" y="2837329"/>
            <a:ext cx="2729753" cy="685800"/>
          </a:xfrm>
          <a:prstGeom prst="ellipse">
            <a:avLst/>
          </a:prstGeom>
          <a:solidFill>
            <a:schemeClr val="tx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lipse 5"/>
          <p:cNvSpPr/>
          <p:nvPr/>
        </p:nvSpPr>
        <p:spPr>
          <a:xfrm>
            <a:off x="3877235" y="3312459"/>
            <a:ext cx="8157883" cy="685800"/>
          </a:xfrm>
          <a:prstGeom prst="ellipse">
            <a:avLst/>
          </a:prstGeom>
          <a:solidFill>
            <a:schemeClr val="tx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32243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56216" y="849854"/>
            <a:ext cx="10363200" cy="763793"/>
          </a:xfrm>
        </p:spPr>
        <p:txBody>
          <a:bodyPr/>
          <a:lstStyle/>
          <a:p>
            <a:r>
              <a:rPr lang="pt-BR" dirty="0" smtClean="0"/>
              <a:t>Proposta</a:t>
            </a:r>
            <a:r>
              <a:rPr lang="pt-BR" dirty="0"/>
              <a:t/>
            </a:r>
            <a:br>
              <a:rPr lang="pt-BR" dirty="0"/>
            </a:br>
            <a:endParaRPr lang="pt-BR" sz="2800" dirty="0"/>
          </a:p>
        </p:txBody>
      </p:sp>
      <p:sp>
        <p:nvSpPr>
          <p:cNvPr id="4" name="Espaço Reservado para Número de Slide 3"/>
          <p:cNvSpPr>
            <a:spLocks noGrp="1"/>
          </p:cNvSpPr>
          <p:nvPr>
            <p:ph type="sldNum" sz="quarter" idx="12"/>
          </p:nvPr>
        </p:nvSpPr>
        <p:spPr/>
        <p:txBody>
          <a:bodyPr/>
          <a:lstStyle/>
          <a:p>
            <a:pPr>
              <a:defRPr/>
            </a:pPr>
            <a:fld id="{008EADF9-55F0-43ED-ADDB-3CD5CBA8D094}" type="slidenum">
              <a:rPr lang="pt-BR" smtClean="0">
                <a:solidFill>
                  <a:prstClr val="black"/>
                </a:solidFill>
              </a:rPr>
              <a:pPr>
                <a:defRPr/>
              </a:pPr>
              <a:t>5</a:t>
            </a:fld>
            <a:endParaRPr lang="pt-BR" dirty="0">
              <a:solidFill>
                <a:prstClr val="black"/>
              </a:solidFill>
            </a:endParaRPr>
          </a:p>
        </p:txBody>
      </p:sp>
      <p:sp>
        <p:nvSpPr>
          <p:cNvPr id="6" name="Retângulo 5"/>
          <p:cNvSpPr/>
          <p:nvPr/>
        </p:nvSpPr>
        <p:spPr>
          <a:xfrm>
            <a:off x="206188" y="1849752"/>
            <a:ext cx="11779624" cy="3729867"/>
          </a:xfrm>
          <a:prstGeom prst="rect">
            <a:avLst/>
          </a:prstGeom>
        </p:spPr>
        <p:txBody>
          <a:bodyPr wrap="square">
            <a:spAutoFit/>
          </a:bodyPr>
          <a:lstStyle/>
          <a:p>
            <a:pPr marL="285750" indent="-285750" algn="just">
              <a:lnSpc>
                <a:spcPct val="107000"/>
              </a:lnSpc>
              <a:spcAft>
                <a:spcPts val="800"/>
              </a:spcAft>
              <a:buFont typeface="Arial" panose="020B0604020202020204" pitchFamily="34" charset="0"/>
              <a:buChar char="•"/>
            </a:pPr>
            <a:r>
              <a:rPr lang="pt-BR" sz="2800" dirty="0" smtClean="0"/>
              <a:t>Criação de alíquotas de taxa de administração diferenciadas por faixas; (2,5%, 3,0% e 3,5%)</a:t>
            </a:r>
          </a:p>
          <a:p>
            <a:pPr marL="285750" indent="-285750" algn="just">
              <a:lnSpc>
                <a:spcPct val="107000"/>
              </a:lnSpc>
              <a:spcAft>
                <a:spcPts val="800"/>
              </a:spcAft>
              <a:buFont typeface="Arial" panose="020B0604020202020204" pitchFamily="34" charset="0"/>
              <a:buChar char="•"/>
            </a:pPr>
            <a:r>
              <a:rPr lang="pt-BR" sz="2800" dirty="0" smtClean="0"/>
              <a:t>Alinhamento do texto com </a:t>
            </a:r>
            <a:r>
              <a:rPr lang="pt-BR" sz="2800" dirty="0"/>
              <a:t>a Portaria MF n° 464/2018, art. </a:t>
            </a:r>
            <a:r>
              <a:rPr lang="pt-BR" sz="2800" dirty="0" smtClean="0"/>
              <a:t>51; (Base de Cálculo e termos)</a:t>
            </a:r>
          </a:p>
          <a:p>
            <a:pPr marL="285750" indent="-285750" algn="just">
              <a:lnSpc>
                <a:spcPct val="107000"/>
              </a:lnSpc>
              <a:spcAft>
                <a:spcPts val="800"/>
              </a:spcAft>
              <a:buFont typeface="Arial" panose="020B0604020202020204" pitchFamily="34" charset="0"/>
              <a:buChar char="•"/>
            </a:pPr>
            <a:r>
              <a:rPr lang="pt-BR" sz="2800" dirty="0" smtClean="0">
                <a:latin typeface="Calibri" panose="020F0502020204030204" pitchFamily="34" charset="0"/>
                <a:ea typeface="Calibri" panose="020F0502020204030204" pitchFamily="34" charset="0"/>
                <a:cs typeface="Times New Roman" panose="02020603050405020304" pitchFamily="18" charset="0"/>
              </a:rPr>
              <a:t>Regras de formação da Reserva Administrativas de forma mais clara;</a:t>
            </a:r>
          </a:p>
          <a:p>
            <a:pPr marL="285750" indent="-285750" algn="just">
              <a:lnSpc>
                <a:spcPct val="107000"/>
              </a:lnSpc>
              <a:spcAft>
                <a:spcPts val="800"/>
              </a:spcAft>
              <a:buFont typeface="Arial" panose="020B0604020202020204" pitchFamily="34" charset="0"/>
              <a:buChar char="•"/>
            </a:pPr>
            <a:r>
              <a:rPr lang="pt-BR" sz="2800" dirty="0" smtClean="0">
                <a:latin typeface="Calibri" panose="020F0502020204030204" pitchFamily="34" charset="0"/>
                <a:ea typeface="Calibri" panose="020F0502020204030204" pitchFamily="34" charset="0"/>
                <a:cs typeface="Times New Roman" panose="02020603050405020304" pitchFamily="18" charset="0"/>
              </a:rPr>
              <a:t>Limites qualitativos dos custo administrativos.</a:t>
            </a:r>
          </a:p>
          <a:p>
            <a:pPr marL="285750" indent="-285750" algn="just">
              <a:lnSpc>
                <a:spcPct val="107000"/>
              </a:lnSpc>
              <a:spcAft>
                <a:spcPts val="800"/>
              </a:spcAft>
              <a:buFont typeface="Arial" panose="020B0604020202020204" pitchFamily="34" charset="0"/>
              <a:buChar char="•"/>
            </a:pPr>
            <a:endParaRPr lang="pt-BR"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657677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678144"/>
            <a:ext cx="10363200" cy="1470025"/>
          </a:xfrm>
        </p:spPr>
        <p:txBody>
          <a:bodyPr/>
          <a:lstStyle/>
          <a:p>
            <a:r>
              <a:rPr lang="pt-BR" dirty="0" smtClean="0"/>
              <a:t>Proposta/Minuta</a:t>
            </a:r>
            <a:endParaRPr lang="pt-BR" sz="2800" dirty="0"/>
          </a:p>
        </p:txBody>
      </p:sp>
      <p:sp>
        <p:nvSpPr>
          <p:cNvPr id="4" name="Espaço Reservado para Número de Slide 3"/>
          <p:cNvSpPr>
            <a:spLocks noGrp="1"/>
          </p:cNvSpPr>
          <p:nvPr>
            <p:ph type="sldNum" sz="quarter" idx="12"/>
          </p:nvPr>
        </p:nvSpPr>
        <p:spPr/>
        <p:txBody>
          <a:bodyPr/>
          <a:lstStyle/>
          <a:p>
            <a:pPr>
              <a:defRPr/>
            </a:pPr>
            <a:fld id="{008EADF9-55F0-43ED-ADDB-3CD5CBA8D094}" type="slidenum">
              <a:rPr lang="pt-BR" smtClean="0">
                <a:solidFill>
                  <a:prstClr val="black"/>
                </a:solidFill>
              </a:rPr>
              <a:pPr>
                <a:defRPr/>
              </a:pPr>
              <a:t>6</a:t>
            </a:fld>
            <a:endParaRPr lang="pt-BR" dirty="0">
              <a:solidFill>
                <a:prstClr val="black"/>
              </a:solidFill>
            </a:endParaRPr>
          </a:p>
        </p:txBody>
      </p:sp>
      <p:sp>
        <p:nvSpPr>
          <p:cNvPr id="5" name="Retângulo 4"/>
          <p:cNvSpPr/>
          <p:nvPr/>
        </p:nvSpPr>
        <p:spPr>
          <a:xfrm>
            <a:off x="206188" y="1849752"/>
            <a:ext cx="11779624" cy="4174476"/>
          </a:xfrm>
          <a:prstGeom prst="rect">
            <a:avLst/>
          </a:prstGeom>
        </p:spPr>
        <p:txBody>
          <a:bodyPr wrap="square">
            <a:spAutoFit/>
          </a:bodyPr>
          <a:lstStyle/>
          <a:p>
            <a:pPr algn="just">
              <a:lnSpc>
                <a:spcPct val="107000"/>
              </a:lnSpc>
              <a:spcAft>
                <a:spcPts val="800"/>
              </a:spcAft>
            </a:pPr>
            <a:r>
              <a:rPr lang="pt-BR" dirty="0"/>
              <a:t>Art. 1º A Portaria MPS n° 402, de 10 de dezembro de 2008, passa a vigorar com a redação a seguir</a:t>
            </a:r>
            <a:r>
              <a:rPr lang="pt-BR" dirty="0" smtClean="0"/>
              <a:t>:</a:t>
            </a:r>
          </a:p>
          <a:p>
            <a:pPr algn="just">
              <a:lnSpc>
                <a:spcPct val="107000"/>
              </a:lnSpc>
              <a:spcAft>
                <a:spcPts val="800"/>
              </a:spcAft>
            </a:pPr>
            <a:r>
              <a:rPr lang="pt-BR" dirty="0" smtClean="0"/>
              <a:t>“Art</a:t>
            </a:r>
            <a:r>
              <a:rPr lang="pt-BR" dirty="0"/>
              <a:t>. 15. A utilização dos recursos previdenciários para prover o custo administrativo, que compreenderá, exclusivamente, o valor correspondente às necessidades de custeio das despesas correntes e de capital necessárias à organização e ao funcionamento da unidade gestora dos RPPS, inclusive para conservação de seu patrimônio, observará as seguintes disposições</a:t>
            </a:r>
            <a:r>
              <a:rPr lang="pt-BR" dirty="0" smtClean="0"/>
              <a:t>:</a:t>
            </a:r>
            <a:r>
              <a:rPr lang="pt-BR" dirty="0">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pt-BR" dirty="0">
                <a:latin typeface="Calibri" panose="020F0502020204030204" pitchFamily="34" charset="0"/>
                <a:ea typeface="Calibri" panose="020F0502020204030204" pitchFamily="34" charset="0"/>
                <a:cs typeface="Times New Roman" panose="02020603050405020304" pitchFamily="18" charset="0"/>
              </a:rPr>
              <a:t>I - a taxa de administração, correspondente ao limite de gastos estabelecido em lei para cobertura do custo administrativo do RPPS, não ultrapassará o valor obtido com a aplicação dos percentuais abaixo sobre o somatório da </a:t>
            </a:r>
            <a:r>
              <a:rPr lang="pt-BR" b="1" dirty="0">
                <a:latin typeface="Calibri" panose="020F0502020204030204" pitchFamily="34" charset="0"/>
                <a:ea typeface="Calibri" panose="020F0502020204030204" pitchFamily="34" charset="0"/>
                <a:cs typeface="Times New Roman" panose="02020603050405020304" pitchFamily="18" charset="0"/>
              </a:rPr>
              <a:t>base de cálculo da contribuição de todos os servidores ativos </a:t>
            </a:r>
            <a:r>
              <a:rPr lang="pt-BR" dirty="0">
                <a:latin typeface="Calibri" panose="020F0502020204030204" pitchFamily="34" charset="0"/>
                <a:ea typeface="Calibri" panose="020F0502020204030204" pitchFamily="34" charset="0"/>
                <a:cs typeface="Times New Roman" panose="02020603050405020304" pitchFamily="18" charset="0"/>
              </a:rPr>
              <a:t>vinculados ao RPPS apurada no exercício financeiro em curso</a:t>
            </a:r>
            <a:r>
              <a:rPr lang="pt-BR" dirty="0" smtClean="0">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pt-BR" dirty="0" smtClean="0">
                <a:latin typeface="Calibri" panose="020F0502020204030204" pitchFamily="34" charset="0"/>
                <a:ea typeface="Calibri" panose="020F0502020204030204" pitchFamily="34" charset="0"/>
                <a:cs typeface="Times New Roman" panose="02020603050405020304" pitchFamily="18" charset="0"/>
              </a:rPr>
              <a:t>a</a:t>
            </a:r>
            <a:r>
              <a:rPr lang="pt-BR" dirty="0">
                <a:latin typeface="Calibri" panose="020F0502020204030204" pitchFamily="34" charset="0"/>
                <a:ea typeface="Calibri" panose="020F0502020204030204" pitchFamily="34" charset="0"/>
                <a:cs typeface="Times New Roman" panose="02020603050405020304" pitchFamily="18" charset="0"/>
              </a:rPr>
              <a:t>) </a:t>
            </a:r>
            <a:r>
              <a:rPr lang="pt-BR" b="1" dirty="0">
                <a:latin typeface="Calibri" panose="020F0502020204030204" pitchFamily="34" charset="0"/>
                <a:ea typeface="Calibri" panose="020F0502020204030204" pitchFamily="34" charset="0"/>
                <a:cs typeface="Times New Roman" panose="02020603050405020304" pitchFamily="18" charset="0"/>
              </a:rPr>
              <a:t>2,5%</a:t>
            </a:r>
            <a:r>
              <a:rPr lang="pt-BR" dirty="0">
                <a:latin typeface="Calibri" panose="020F0502020204030204" pitchFamily="34" charset="0"/>
                <a:ea typeface="Calibri" panose="020F0502020204030204" pitchFamily="34" charset="0"/>
                <a:cs typeface="Times New Roman" panose="02020603050405020304" pitchFamily="18" charset="0"/>
              </a:rPr>
              <a:t> (dois inteiros e cinco décimos por cento) para os RPPS classificados nos grupos 1 e 2 do Indicador de Situação Previdenciária dos RPPS - </a:t>
            </a:r>
            <a:r>
              <a:rPr lang="pt-BR" dirty="0" err="1">
                <a:latin typeface="Calibri" panose="020F0502020204030204" pitchFamily="34" charset="0"/>
                <a:ea typeface="Calibri" panose="020F0502020204030204" pitchFamily="34" charset="0"/>
                <a:cs typeface="Times New Roman" panose="02020603050405020304" pitchFamily="18" charset="0"/>
              </a:rPr>
              <a:t>ISP</a:t>
            </a:r>
            <a:r>
              <a:rPr lang="pt-BR" dirty="0">
                <a:latin typeface="Calibri" panose="020F0502020204030204" pitchFamily="34" charset="0"/>
                <a:ea typeface="Calibri" panose="020F0502020204030204" pitchFamily="34" charset="0"/>
                <a:cs typeface="Times New Roman" panose="02020603050405020304" pitchFamily="18" charset="0"/>
              </a:rPr>
              <a:t>-RPPS, de que trata o inciso V do art. 30 desta Portaria;</a:t>
            </a:r>
          </a:p>
          <a:p>
            <a:pPr algn="just">
              <a:lnSpc>
                <a:spcPct val="107000"/>
              </a:lnSpc>
              <a:spcBef>
                <a:spcPts val="300"/>
              </a:spcBef>
              <a:spcAft>
                <a:spcPts val="300"/>
              </a:spcAft>
            </a:pPr>
            <a:r>
              <a:rPr lang="pt-BR" dirty="0">
                <a:latin typeface="Calibri" panose="020F0502020204030204" pitchFamily="34" charset="0"/>
                <a:ea typeface="Calibri" panose="020F0502020204030204" pitchFamily="34" charset="0"/>
                <a:cs typeface="Times New Roman" panose="02020603050405020304" pitchFamily="18" charset="0"/>
              </a:rPr>
              <a:t>b) </a:t>
            </a:r>
            <a:r>
              <a:rPr lang="pt-BR" b="1" dirty="0">
                <a:latin typeface="Calibri" panose="020F0502020204030204" pitchFamily="34" charset="0"/>
                <a:ea typeface="Calibri" panose="020F0502020204030204" pitchFamily="34" charset="0"/>
                <a:cs typeface="Times New Roman" panose="02020603050405020304" pitchFamily="18" charset="0"/>
              </a:rPr>
              <a:t>3,0%</a:t>
            </a:r>
            <a:r>
              <a:rPr lang="pt-BR" dirty="0">
                <a:latin typeface="Calibri" panose="020F0502020204030204" pitchFamily="34" charset="0"/>
                <a:ea typeface="Calibri" panose="020F0502020204030204" pitchFamily="34" charset="0"/>
                <a:cs typeface="Times New Roman" panose="02020603050405020304" pitchFamily="18" charset="0"/>
              </a:rPr>
              <a:t> (três inteiros por cento) para os RPPS classificados nos grupos 3, 4 e 5 do </a:t>
            </a:r>
            <a:r>
              <a:rPr lang="pt-BR" dirty="0" err="1">
                <a:latin typeface="Calibri" panose="020F0502020204030204" pitchFamily="34" charset="0"/>
                <a:ea typeface="Calibri" panose="020F0502020204030204" pitchFamily="34" charset="0"/>
                <a:cs typeface="Times New Roman" panose="02020603050405020304" pitchFamily="18" charset="0"/>
              </a:rPr>
              <a:t>ISP</a:t>
            </a:r>
            <a:r>
              <a:rPr lang="pt-BR" dirty="0">
                <a:latin typeface="Calibri" panose="020F0502020204030204" pitchFamily="34" charset="0"/>
                <a:ea typeface="Calibri" panose="020F0502020204030204" pitchFamily="34" charset="0"/>
                <a:cs typeface="Times New Roman" panose="02020603050405020304" pitchFamily="18" charset="0"/>
              </a:rPr>
              <a:t>-RPPS; e</a:t>
            </a:r>
          </a:p>
          <a:p>
            <a:pPr algn="just">
              <a:lnSpc>
                <a:spcPct val="107000"/>
              </a:lnSpc>
              <a:spcBef>
                <a:spcPts val="300"/>
              </a:spcBef>
              <a:spcAft>
                <a:spcPts val="300"/>
              </a:spcAft>
            </a:pPr>
            <a:r>
              <a:rPr lang="pt-BR" dirty="0">
                <a:latin typeface="Calibri" panose="020F0502020204030204" pitchFamily="34" charset="0"/>
                <a:ea typeface="Calibri" panose="020F0502020204030204" pitchFamily="34" charset="0"/>
                <a:cs typeface="Times New Roman" panose="02020603050405020304" pitchFamily="18" charset="0"/>
              </a:rPr>
              <a:t>c) </a:t>
            </a:r>
            <a:r>
              <a:rPr lang="pt-BR" b="1" dirty="0">
                <a:latin typeface="Calibri" panose="020F0502020204030204" pitchFamily="34" charset="0"/>
                <a:ea typeface="Calibri" panose="020F0502020204030204" pitchFamily="34" charset="0"/>
                <a:cs typeface="Times New Roman" panose="02020603050405020304" pitchFamily="18" charset="0"/>
              </a:rPr>
              <a:t>3,5%</a:t>
            </a:r>
            <a:r>
              <a:rPr lang="pt-BR" dirty="0">
                <a:latin typeface="Calibri" panose="020F0502020204030204" pitchFamily="34" charset="0"/>
                <a:ea typeface="Calibri" panose="020F0502020204030204" pitchFamily="34" charset="0"/>
                <a:cs typeface="Times New Roman" panose="02020603050405020304" pitchFamily="18" charset="0"/>
              </a:rPr>
              <a:t> (três inteiros e cinco décimos por cento) para os RPPS classificados nos grupos 6 e 7 do </a:t>
            </a:r>
            <a:r>
              <a:rPr lang="pt-BR" dirty="0" err="1">
                <a:latin typeface="Calibri" panose="020F0502020204030204" pitchFamily="34" charset="0"/>
                <a:ea typeface="Calibri" panose="020F0502020204030204" pitchFamily="34" charset="0"/>
                <a:cs typeface="Times New Roman" panose="02020603050405020304" pitchFamily="18" charset="0"/>
              </a:rPr>
              <a:t>ISP</a:t>
            </a:r>
            <a:r>
              <a:rPr lang="pt-BR" dirty="0">
                <a:latin typeface="Calibri" panose="020F0502020204030204" pitchFamily="34" charset="0"/>
                <a:ea typeface="Calibri" panose="020F0502020204030204" pitchFamily="34" charset="0"/>
                <a:cs typeface="Times New Roman" panose="02020603050405020304" pitchFamily="18" charset="0"/>
              </a:rPr>
              <a:t>-RPPS</a:t>
            </a:r>
            <a:r>
              <a:rPr lang="pt-BR" dirty="0" smtClean="0">
                <a:latin typeface="Calibri" panose="020F0502020204030204" pitchFamily="34" charset="0"/>
                <a:ea typeface="Calibri" panose="020F0502020204030204" pitchFamily="34" charset="0"/>
                <a:cs typeface="Times New Roman" panose="02020603050405020304" pitchFamily="18" charset="0"/>
              </a:rPr>
              <a:t>.</a:t>
            </a:r>
            <a:endParaRPr lang="pt-B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86043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008EADF9-55F0-43ED-ADDB-3CD5CBA8D094}" type="slidenum">
              <a:rPr lang="pt-BR" smtClean="0">
                <a:solidFill>
                  <a:prstClr val="black"/>
                </a:solidFill>
              </a:rPr>
              <a:pPr>
                <a:defRPr/>
              </a:pPr>
              <a:t>7</a:t>
            </a:fld>
            <a:endParaRPr lang="pt-BR" dirty="0">
              <a:solidFill>
                <a:prstClr val="black"/>
              </a:solidFill>
            </a:endParaRPr>
          </a:p>
        </p:txBody>
      </p:sp>
      <p:sp>
        <p:nvSpPr>
          <p:cNvPr id="5" name="Retângulo 4"/>
          <p:cNvSpPr/>
          <p:nvPr/>
        </p:nvSpPr>
        <p:spPr>
          <a:xfrm>
            <a:off x="309282" y="958317"/>
            <a:ext cx="11685494" cy="5302092"/>
          </a:xfrm>
          <a:prstGeom prst="rect">
            <a:avLst/>
          </a:prstGeom>
        </p:spPr>
        <p:txBody>
          <a:bodyPr wrap="square">
            <a:spAutoFit/>
          </a:bodyPr>
          <a:lstStyle/>
          <a:p>
            <a:pPr algn="just">
              <a:lnSpc>
                <a:spcPct val="107000"/>
              </a:lnSpc>
              <a:spcAft>
                <a:spcPts val="800"/>
              </a:spcAft>
            </a:pPr>
            <a:r>
              <a:rPr lang="pt-BR" dirty="0"/>
              <a:t>II – não se aplica o disposto no item anterior, caso a legislação do RPPS estabeleça que o custeio do custo administrativo será suportado por meio de aportes preestabelecidos para essa finalidade, por repasses financeiros ou pagamentos diretos pelo ente federativo, devendo tal situação ser explicitada no Relatório da Avaliação Atuarial.</a:t>
            </a:r>
          </a:p>
          <a:p>
            <a:pPr algn="just">
              <a:lnSpc>
                <a:spcPct val="107000"/>
              </a:lnSpc>
              <a:spcAft>
                <a:spcPts val="800"/>
              </a:spcAft>
            </a:pPr>
            <a:r>
              <a:rPr lang="pt-BR" dirty="0" smtClean="0">
                <a:latin typeface="Calibri" panose="020F0502020204030204" pitchFamily="34" charset="0"/>
                <a:ea typeface="Calibri" panose="020F0502020204030204" pitchFamily="34" charset="0"/>
                <a:cs typeface="Times New Roman" panose="02020603050405020304" pitchFamily="18" charset="0"/>
              </a:rPr>
              <a:t>III </a:t>
            </a:r>
            <a:r>
              <a:rPr lang="pt-BR" dirty="0">
                <a:latin typeface="Calibri" panose="020F0502020204030204" pitchFamily="34" charset="0"/>
                <a:ea typeface="Calibri" panose="020F0502020204030204" pitchFamily="34" charset="0"/>
                <a:cs typeface="Times New Roman" panose="02020603050405020304" pitchFamily="18" charset="0"/>
              </a:rPr>
              <a:t>– </a:t>
            </a:r>
            <a:r>
              <a:rPr lang="pt-BR" dirty="0"/>
              <a:t>os recursos destinados para </a:t>
            </a:r>
            <a:r>
              <a:rPr lang="pt-BR" dirty="0" smtClean="0"/>
              <a:t>prover o </a:t>
            </a:r>
            <a:r>
              <a:rPr lang="pt-BR" dirty="0"/>
              <a:t>custo administrativo</a:t>
            </a:r>
            <a:r>
              <a:rPr lang="pt-BR" dirty="0" smtClean="0"/>
              <a:t>:</a:t>
            </a:r>
          </a:p>
          <a:p>
            <a:pPr algn="just">
              <a:lnSpc>
                <a:spcPct val="107000"/>
              </a:lnSpc>
              <a:spcAft>
                <a:spcPts val="800"/>
              </a:spcAft>
            </a:pPr>
            <a:r>
              <a:rPr lang="pt-BR" dirty="0" smtClean="0"/>
              <a:t>a) serão </a:t>
            </a:r>
            <a:r>
              <a:rPr lang="pt-BR" dirty="0"/>
              <a:t>mantidos em Reserva Administrativa, segregada dos recursos destinados ao pagamento dos benefícios, na qual serão acumulados, compreendendo os recursos destinados ao custeio do custo administrativo do RPPS, relativos ao exercício corrente ou de sobras de custeio de exercícios anteriores, para os casos em que o percentual da taxa de administração esteja expressamente definido em texto legal, os aportes preestabelecidos para essa finalidade, repasses financeiros ou pagamentos diretos pelo ente federativo e os respectivos rendimentos, mantendo-se, para esses recursos, a destinação referida no </a:t>
            </a:r>
            <a:r>
              <a:rPr lang="pt-BR" b="1" dirty="0"/>
              <a:t>caput</a:t>
            </a:r>
            <a:r>
              <a:rPr lang="pt-BR" dirty="0"/>
              <a:t>; </a:t>
            </a:r>
            <a:endParaRPr lang="pt-BR" dirty="0" smtClean="0"/>
          </a:p>
          <a:p>
            <a:pPr algn="just">
              <a:lnSpc>
                <a:spcPct val="107000"/>
              </a:lnSpc>
              <a:spcAft>
                <a:spcPts val="800"/>
              </a:spcAft>
            </a:pPr>
            <a:r>
              <a:rPr lang="pt-BR" dirty="0" smtClean="0">
                <a:latin typeface="Calibri" panose="020F0502020204030204" pitchFamily="34" charset="0"/>
                <a:ea typeface="Calibri" panose="020F0502020204030204" pitchFamily="34" charset="0"/>
                <a:cs typeface="Times New Roman" panose="02020603050405020304" pitchFamily="18" charset="0"/>
              </a:rPr>
              <a:t>b</a:t>
            </a:r>
            <a:r>
              <a:rPr lang="pt-BR" dirty="0">
                <a:latin typeface="Calibri" panose="020F0502020204030204" pitchFamily="34" charset="0"/>
                <a:ea typeface="Calibri" panose="020F0502020204030204" pitchFamily="34" charset="0"/>
                <a:cs typeface="Times New Roman" panose="02020603050405020304" pitchFamily="18" charset="0"/>
              </a:rPr>
              <a:t>) não serão utilizados para pagamento dos gastos envolvidos na aplicação de recursos em ativos financeiros, devendo essas despesas serem custeadas com os próprios rendimentos dessas aplicações; e</a:t>
            </a:r>
          </a:p>
          <a:p>
            <a:pPr algn="just">
              <a:lnSpc>
                <a:spcPct val="107000"/>
              </a:lnSpc>
              <a:spcBef>
                <a:spcPts val="300"/>
              </a:spcBef>
              <a:spcAft>
                <a:spcPts val="300"/>
              </a:spcAft>
            </a:pPr>
            <a:r>
              <a:rPr lang="pt-BR" dirty="0">
                <a:latin typeface="Calibri" panose="020F0502020204030204" pitchFamily="34" charset="0"/>
                <a:ea typeface="Calibri" panose="020F0502020204030204" pitchFamily="34" charset="0"/>
                <a:cs typeface="Times New Roman" panose="02020603050405020304" pitchFamily="18" charset="0"/>
              </a:rPr>
              <a:t>c) somente poderão ser utilizados para aquisição ou construção de imóveis quando destinados a uso próprio da unidade gestora nas atividades de administração, gerenciamento e operacionalização do RPPS, vedadas a compra ou edificação daqueles bens com o propósito de investimento ou para uso em atividades distintas ou por terceira pessoa</a:t>
            </a:r>
            <a:r>
              <a:rPr lang="pt-BR" dirty="0" smtClean="0">
                <a:latin typeface="Calibri" panose="020F0502020204030204" pitchFamily="34" charset="0"/>
                <a:ea typeface="Calibri" panose="020F0502020204030204" pitchFamily="34" charset="0"/>
                <a:cs typeface="Times New Roman" panose="02020603050405020304" pitchFamily="18" charset="0"/>
              </a:rPr>
              <a:t>.</a:t>
            </a:r>
          </a:p>
          <a:p>
            <a:endParaRPr lang="pt-B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056902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008EADF9-55F0-43ED-ADDB-3CD5CBA8D094}" type="slidenum">
              <a:rPr lang="pt-BR" smtClean="0">
                <a:solidFill>
                  <a:prstClr val="black"/>
                </a:solidFill>
              </a:rPr>
              <a:pPr>
                <a:defRPr/>
              </a:pPr>
              <a:t>8</a:t>
            </a:fld>
            <a:endParaRPr lang="pt-BR" dirty="0">
              <a:solidFill>
                <a:prstClr val="black"/>
              </a:solidFill>
            </a:endParaRPr>
          </a:p>
        </p:txBody>
      </p:sp>
      <p:sp>
        <p:nvSpPr>
          <p:cNvPr id="8" name="Retângulo 7"/>
          <p:cNvSpPr/>
          <p:nvPr/>
        </p:nvSpPr>
        <p:spPr>
          <a:xfrm>
            <a:off x="237564" y="998934"/>
            <a:ext cx="11564471" cy="5539978"/>
          </a:xfrm>
          <a:prstGeom prst="rect">
            <a:avLst/>
          </a:prstGeom>
        </p:spPr>
        <p:txBody>
          <a:bodyPr wrap="square">
            <a:spAutoFit/>
          </a:bodyPr>
          <a:lstStyle/>
          <a:p>
            <a:pPr indent="900430" algn="just">
              <a:spcAft>
                <a:spcPts val="600"/>
              </a:spcAft>
            </a:pPr>
            <a:r>
              <a:rPr lang="pt-BR" dirty="0">
                <a:latin typeface="Times New Roman" panose="02020603050405020304" pitchFamily="18" charset="0"/>
                <a:ea typeface="Times New Roman" panose="02020603050405020304" pitchFamily="18" charset="0"/>
              </a:rPr>
              <a:t>§ 2º Eventuais despesas com serviços relativos a assessoria ou consultoria deverão ser suportadas com os recursos da Reserva Administrativa e, sem prejuízo de outras exigências previstas em lei ou estabelecidas pelos órgãos de controle externo e pelo órgão superior de deliberação do RPPS, observarão os seguintes requisitos:</a:t>
            </a:r>
          </a:p>
          <a:p>
            <a:pPr indent="900430" algn="just">
              <a:spcAft>
                <a:spcPts val="600"/>
              </a:spcAft>
            </a:pPr>
            <a:r>
              <a:rPr lang="pt-BR" dirty="0">
                <a:latin typeface="Times New Roman" panose="02020603050405020304" pitchFamily="18" charset="0"/>
                <a:ea typeface="Times New Roman" panose="02020603050405020304" pitchFamily="18" charset="0"/>
              </a:rPr>
              <a:t>I - o valor contratual não poderá ser estabelecido, de forma direta ou indireta, como parcela, fração ou percentual do limite da taxa de administração de que trata o inc. I do </a:t>
            </a:r>
            <a:r>
              <a:rPr lang="pt-BR" b="1" dirty="0">
                <a:latin typeface="Times New Roman" panose="02020603050405020304" pitchFamily="18" charset="0"/>
                <a:ea typeface="Times New Roman" panose="02020603050405020304" pitchFamily="18" charset="0"/>
              </a:rPr>
              <a:t>caput</a:t>
            </a:r>
            <a:r>
              <a:rPr lang="pt-BR" dirty="0">
                <a:latin typeface="Times New Roman" panose="02020603050405020304" pitchFamily="18" charset="0"/>
                <a:ea typeface="Times New Roman" panose="02020603050405020304" pitchFamily="18" charset="0"/>
              </a:rPr>
              <a:t> deste artigo, ou como percentual de receitas ou ingressos de recursos futuros; e</a:t>
            </a:r>
          </a:p>
          <a:p>
            <a:pPr indent="900430" algn="just">
              <a:spcAft>
                <a:spcPts val="600"/>
              </a:spcAft>
            </a:pPr>
            <a:r>
              <a:rPr lang="pt-BR" dirty="0">
                <a:latin typeface="Times New Roman" panose="02020603050405020304" pitchFamily="18" charset="0"/>
                <a:ea typeface="Times New Roman" panose="02020603050405020304" pitchFamily="18" charset="0"/>
              </a:rPr>
              <a:t>II - em qualquer hipótese, os dispêndios efetivamente realizados não poderão ser superiores a 50% (cinquenta por cento) do limite de gastos do exercício</a:t>
            </a:r>
            <a:r>
              <a:rPr lang="pt-BR" dirty="0" smtClean="0">
                <a:latin typeface="Times New Roman" panose="02020603050405020304" pitchFamily="18" charset="0"/>
                <a:ea typeface="Times New Roman" panose="02020603050405020304" pitchFamily="18" charset="0"/>
              </a:rPr>
              <a:t>.</a:t>
            </a:r>
            <a:endParaRPr lang="pt-BR" dirty="0">
              <a:latin typeface="Times New Roman" panose="02020603050405020304" pitchFamily="18" charset="0"/>
              <a:ea typeface="Times New Roman" panose="02020603050405020304" pitchFamily="18" charset="0"/>
            </a:endParaRPr>
          </a:p>
          <a:p>
            <a:pPr indent="900430" algn="just">
              <a:spcAft>
                <a:spcPts val="600"/>
              </a:spcAft>
            </a:pPr>
            <a:r>
              <a:rPr lang="pt-BR" dirty="0">
                <a:latin typeface="Times New Roman" panose="02020603050405020304" pitchFamily="18" charset="0"/>
                <a:ea typeface="Times New Roman" panose="02020603050405020304" pitchFamily="18" charset="0"/>
              </a:rPr>
              <a:t>§ 3° Excepcionalmente, poderão ser realizados gastos em reforma para adaptação de bens imóveis do RPPS destinados a investimentos utilizando-se os recursos da Reserva Administrativa, vedada a ampliação de imóvel edificado ou nova edificação e desde que seja garantido o retorno dos valores empregados, mediante processo de análise de viabilidade econômico-financeira</a:t>
            </a:r>
            <a:r>
              <a:rPr lang="pt-BR" dirty="0" smtClean="0">
                <a:latin typeface="Times New Roman" panose="02020603050405020304" pitchFamily="18" charset="0"/>
                <a:ea typeface="Times New Roman" panose="02020603050405020304" pitchFamily="18" charset="0"/>
              </a:rPr>
              <a:t>.</a:t>
            </a:r>
            <a:endParaRPr lang="pt-BR" dirty="0">
              <a:latin typeface="Times New Roman" panose="02020603050405020304" pitchFamily="18" charset="0"/>
              <a:ea typeface="Times New Roman" panose="02020603050405020304" pitchFamily="18" charset="0"/>
            </a:endParaRPr>
          </a:p>
          <a:p>
            <a:pPr indent="900430" algn="just">
              <a:spcAft>
                <a:spcPts val="600"/>
              </a:spcAft>
            </a:pPr>
            <a:r>
              <a:rPr lang="pt-BR" dirty="0">
                <a:latin typeface="Times New Roman" panose="02020603050405020304" pitchFamily="18" charset="0"/>
                <a:ea typeface="Times New Roman" panose="02020603050405020304" pitchFamily="18" charset="0"/>
              </a:rPr>
              <a:t>......................................................................................................................</a:t>
            </a:r>
          </a:p>
          <a:p>
            <a:pPr indent="900430" algn="just">
              <a:spcAft>
                <a:spcPts val="600"/>
              </a:spcAft>
            </a:pPr>
            <a:r>
              <a:rPr lang="pt-BR" dirty="0">
                <a:latin typeface="Times New Roman" panose="02020603050405020304" pitchFamily="18" charset="0"/>
                <a:ea typeface="Times New Roman" panose="02020603050405020304" pitchFamily="18" charset="0"/>
              </a:rPr>
              <a:t>§ 5° Na hipótese de ocorrer alteração do limite a que se refere o inc. I do </a:t>
            </a:r>
            <a:r>
              <a:rPr lang="pt-BR" b="1" dirty="0">
                <a:latin typeface="Times New Roman" panose="02020603050405020304" pitchFamily="18" charset="0"/>
                <a:ea typeface="Times New Roman" panose="02020603050405020304" pitchFamily="18" charset="0"/>
              </a:rPr>
              <a:t>caput</a:t>
            </a:r>
            <a:r>
              <a:rPr lang="pt-BR" dirty="0">
                <a:latin typeface="Times New Roman" panose="02020603050405020304" pitchFamily="18" charset="0"/>
                <a:ea typeface="Times New Roman" panose="02020603050405020304" pitchFamily="18" charset="0"/>
              </a:rPr>
              <a:t> decorrente de reclassificação do </a:t>
            </a:r>
            <a:r>
              <a:rPr lang="pt-BR" dirty="0" err="1">
                <a:latin typeface="Times New Roman" panose="02020603050405020304" pitchFamily="18" charset="0"/>
                <a:ea typeface="Times New Roman" panose="02020603050405020304" pitchFamily="18" charset="0"/>
              </a:rPr>
              <a:t>ISP</a:t>
            </a:r>
            <a:r>
              <a:rPr lang="pt-BR" dirty="0">
                <a:latin typeface="Times New Roman" panose="02020603050405020304" pitchFamily="18" charset="0"/>
                <a:ea typeface="Times New Roman" panose="02020603050405020304" pitchFamily="18" charset="0"/>
              </a:rPr>
              <a:t>-RPPS, o novo enquadramento será válido a partir do exercício </a:t>
            </a:r>
            <a:r>
              <a:rPr lang="pt-BR" dirty="0" smtClean="0">
                <a:latin typeface="Times New Roman" panose="02020603050405020304" pitchFamily="18" charset="0"/>
                <a:ea typeface="Times New Roman" panose="02020603050405020304" pitchFamily="18" charset="0"/>
              </a:rPr>
              <a:t>subsequente</a:t>
            </a:r>
            <a:r>
              <a:rPr lang="pt-BR" dirty="0">
                <a:latin typeface="Times New Roman" panose="02020603050405020304" pitchFamily="18" charset="0"/>
                <a:ea typeface="Times New Roman" panose="02020603050405020304" pitchFamily="18" charset="0"/>
              </a:rPr>
              <a:t>.</a:t>
            </a:r>
          </a:p>
          <a:p>
            <a:pPr indent="900430" algn="just">
              <a:spcAft>
                <a:spcPts val="600"/>
              </a:spcAft>
            </a:pPr>
            <a:r>
              <a:rPr lang="pt-BR" dirty="0">
                <a:latin typeface="Times New Roman" panose="02020603050405020304" pitchFamily="18" charset="0"/>
                <a:ea typeface="Times New Roman" panose="02020603050405020304" pitchFamily="18" charset="0"/>
              </a:rPr>
              <a:t>§ 6° Os valores relativos ao custeio administrativo, resultantes da aplicação da alíquota de contribuição proposta na avaliação atuarial e instituída em lei, deverão corresponder àqueles estabelecidos como taxa de administração calculados na forma do inc. I do </a:t>
            </a:r>
            <a:r>
              <a:rPr lang="pt-BR" b="1" dirty="0" smtClean="0">
                <a:latin typeface="Times New Roman" panose="02020603050405020304" pitchFamily="18" charset="0"/>
                <a:ea typeface="Times New Roman" panose="02020603050405020304" pitchFamily="18" charset="0"/>
              </a:rPr>
              <a:t>caput</a:t>
            </a:r>
            <a:r>
              <a:rPr lang="pt-BR" dirty="0">
                <a:latin typeface="Times New Roman" panose="02020603050405020304" pitchFamily="18" charset="0"/>
                <a:ea typeface="Times New Roman" panose="02020603050405020304" pitchFamily="18" charset="0"/>
              </a:rPr>
              <a:t>.</a:t>
            </a:r>
            <a:endParaRPr lang="pt-BR"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2183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008EADF9-55F0-43ED-ADDB-3CD5CBA8D094}" type="slidenum">
              <a:rPr lang="pt-BR" smtClean="0">
                <a:solidFill>
                  <a:prstClr val="black"/>
                </a:solidFill>
              </a:rPr>
              <a:pPr>
                <a:defRPr/>
              </a:pPr>
              <a:t>9</a:t>
            </a:fld>
            <a:endParaRPr lang="pt-BR" dirty="0">
              <a:solidFill>
                <a:prstClr val="black"/>
              </a:solidFill>
            </a:endParaRPr>
          </a:p>
        </p:txBody>
      </p:sp>
      <p:sp>
        <p:nvSpPr>
          <p:cNvPr id="6" name="Retângulo 5"/>
          <p:cNvSpPr/>
          <p:nvPr/>
        </p:nvSpPr>
        <p:spPr>
          <a:xfrm>
            <a:off x="242047" y="1006527"/>
            <a:ext cx="11658600" cy="4508927"/>
          </a:xfrm>
          <a:prstGeom prst="rect">
            <a:avLst/>
          </a:prstGeom>
        </p:spPr>
        <p:txBody>
          <a:bodyPr wrap="square">
            <a:spAutoFit/>
          </a:bodyPr>
          <a:lstStyle/>
          <a:p>
            <a:pPr indent="900430" algn="just">
              <a:spcAft>
                <a:spcPts val="600"/>
              </a:spcAft>
            </a:pPr>
            <a:r>
              <a:rPr lang="pt-BR" dirty="0">
                <a:latin typeface="Times New Roman" panose="02020603050405020304" pitchFamily="18" charset="0"/>
                <a:ea typeface="Times New Roman" panose="02020603050405020304" pitchFamily="18" charset="0"/>
              </a:rPr>
              <a:t>§ 7º Sem prejuízo do disposto na alínea “a” do inc. II do </a:t>
            </a:r>
            <a:r>
              <a:rPr lang="pt-BR" b="1" dirty="0">
                <a:latin typeface="Times New Roman" panose="02020603050405020304" pitchFamily="18" charset="0"/>
                <a:ea typeface="Times New Roman" panose="02020603050405020304" pitchFamily="18" charset="0"/>
              </a:rPr>
              <a:t>caput</a:t>
            </a:r>
            <a:r>
              <a:rPr lang="pt-BR" dirty="0">
                <a:latin typeface="Times New Roman" panose="02020603050405020304" pitchFamily="18" charset="0"/>
                <a:ea typeface="Times New Roman" panose="02020603050405020304" pitchFamily="18" charset="0"/>
              </a:rPr>
              <a:t> deste artigo, os saldos remanescentes dos recursos integrantes da Reserva Administrativa, apurados ao final de cada exercício, poderão ser revertidos para pagamento dos benefícios do RPPS, observando-se a legislação do ente federativo e mediante prévia aprovação de seu conselho deliberativo ou reversão ao ente federativo, nos casos de aportes preestabelecidos, repasses financeiros ou pagamentos diretos</a:t>
            </a:r>
            <a:r>
              <a:rPr lang="pt-BR" dirty="0" smtClean="0">
                <a:latin typeface="Times New Roman" panose="02020603050405020304" pitchFamily="18" charset="0"/>
                <a:ea typeface="Times New Roman" panose="02020603050405020304" pitchFamily="18" charset="0"/>
              </a:rPr>
              <a:t>.”</a:t>
            </a:r>
          </a:p>
          <a:p>
            <a:pPr indent="900430" algn="just">
              <a:spcAft>
                <a:spcPts val="600"/>
              </a:spcAft>
            </a:pPr>
            <a:r>
              <a:rPr lang="pt-BR" dirty="0">
                <a:latin typeface="Times New Roman" panose="02020603050405020304" pitchFamily="18" charset="0"/>
                <a:ea typeface="Times New Roman" panose="02020603050405020304" pitchFamily="18" charset="0"/>
              </a:rPr>
              <a:t> </a:t>
            </a:r>
          </a:p>
          <a:p>
            <a:pPr indent="900430" algn="just">
              <a:spcAft>
                <a:spcPts val="600"/>
              </a:spcAft>
            </a:pPr>
            <a:r>
              <a:rPr lang="pt-BR" dirty="0">
                <a:latin typeface="Times New Roman" panose="02020603050405020304" pitchFamily="18" charset="0"/>
                <a:ea typeface="Times New Roman" panose="02020603050405020304" pitchFamily="18" charset="0"/>
              </a:rPr>
              <a:t>Art. 2° O atendimento do limite para as despesas com consultoria, de que trata o inc. II do § 2° do art. 15 da Portaria MPS n° 402, de 10 de dezembro de 2008, será exigido a partir do exercício de 2023, observando-se, até lá, o que segue:</a:t>
            </a:r>
          </a:p>
          <a:p>
            <a:pPr indent="900430" algn="just">
              <a:spcAft>
                <a:spcPts val="600"/>
              </a:spcAft>
            </a:pPr>
            <a:r>
              <a:rPr lang="pt-BR" dirty="0">
                <a:latin typeface="Times New Roman" panose="02020603050405020304" pitchFamily="18" charset="0"/>
                <a:ea typeface="Times New Roman" panose="02020603050405020304" pitchFamily="18" charset="0"/>
              </a:rPr>
              <a:t>I -  em 2020, o limite será de até 80% do teto de gastos fixados para o exercício;</a:t>
            </a:r>
          </a:p>
          <a:p>
            <a:pPr indent="900430" algn="just">
              <a:spcAft>
                <a:spcPts val="600"/>
              </a:spcAft>
            </a:pPr>
            <a:r>
              <a:rPr lang="pt-BR" dirty="0">
                <a:latin typeface="Times New Roman" panose="02020603050405020304" pitchFamily="18" charset="0"/>
                <a:ea typeface="Times New Roman" panose="02020603050405020304" pitchFamily="18" charset="0"/>
              </a:rPr>
              <a:t>II – em 2021, o limite será de até 70% do teto de gastos fixados para o exercício; e</a:t>
            </a:r>
          </a:p>
          <a:p>
            <a:pPr indent="900430" algn="just">
              <a:spcAft>
                <a:spcPts val="600"/>
              </a:spcAft>
            </a:pPr>
            <a:r>
              <a:rPr lang="pt-BR" dirty="0">
                <a:latin typeface="Times New Roman" panose="02020603050405020304" pitchFamily="18" charset="0"/>
                <a:ea typeface="Times New Roman" panose="02020603050405020304" pitchFamily="18" charset="0"/>
              </a:rPr>
              <a:t>III – em 2022, o limite será de até 60% do teto de gastos fixados para o exercício</a:t>
            </a:r>
            <a:r>
              <a:rPr lang="pt-BR" dirty="0" smtClean="0">
                <a:latin typeface="Times New Roman" panose="02020603050405020304" pitchFamily="18" charset="0"/>
                <a:ea typeface="Times New Roman" panose="02020603050405020304" pitchFamily="18" charset="0"/>
              </a:rPr>
              <a:t>.</a:t>
            </a:r>
          </a:p>
          <a:p>
            <a:pPr indent="900430" algn="just">
              <a:spcAft>
                <a:spcPts val="600"/>
              </a:spcAft>
            </a:pPr>
            <a:endParaRPr lang="pt-BR" dirty="0">
              <a:latin typeface="Times New Roman" panose="02020603050405020304" pitchFamily="18" charset="0"/>
              <a:ea typeface="Times New Roman" panose="02020603050405020304" pitchFamily="18" charset="0"/>
            </a:endParaRPr>
          </a:p>
          <a:p>
            <a:pPr indent="900430" algn="just">
              <a:spcAft>
                <a:spcPts val="600"/>
              </a:spcAft>
            </a:pPr>
            <a:r>
              <a:rPr lang="pt-BR" dirty="0">
                <a:latin typeface="Times New Roman" panose="02020603050405020304" pitchFamily="18" charset="0"/>
                <a:ea typeface="Times New Roman" panose="02020603050405020304" pitchFamily="18" charset="0"/>
              </a:rPr>
              <a:t>Art. 3° Esta Portaria entra em vigor na data de sua publicação, produzindo efeitos, em relação aos novos limites e base de cálculo da taxa de administração, fixados no inc. I do </a:t>
            </a:r>
            <a:r>
              <a:rPr lang="pt-BR" b="1" dirty="0">
                <a:latin typeface="Times New Roman" panose="02020603050405020304" pitchFamily="18" charset="0"/>
                <a:ea typeface="Times New Roman" panose="02020603050405020304" pitchFamily="18" charset="0"/>
              </a:rPr>
              <a:t>caput</a:t>
            </a:r>
            <a:r>
              <a:rPr lang="pt-BR" dirty="0">
                <a:latin typeface="Times New Roman" panose="02020603050405020304" pitchFamily="18" charset="0"/>
                <a:ea typeface="Times New Roman" panose="02020603050405020304" pitchFamily="18" charset="0"/>
              </a:rPr>
              <a:t> do art. 15, a partir de 1º de janeiro de 2020.</a:t>
            </a:r>
            <a:endParaRPr lang="pt-BR"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581258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Luciano Marques Silva</a:t>
            </a:r>
            <a:br>
              <a:rPr lang="pt-BR" dirty="0" smtClean="0"/>
            </a:br>
            <a:r>
              <a:rPr lang="pt-BR" sz="3200" dirty="0" smtClean="0"/>
              <a:t>Coordenador de Auditoria</a:t>
            </a:r>
            <a:endParaRPr lang="pt-BR" sz="3200" dirty="0"/>
          </a:p>
        </p:txBody>
      </p:sp>
      <p:sp>
        <p:nvSpPr>
          <p:cNvPr id="3" name="Subtítulo 2"/>
          <p:cNvSpPr>
            <a:spLocks noGrp="1"/>
          </p:cNvSpPr>
          <p:nvPr>
            <p:ph type="subTitle" idx="1"/>
          </p:nvPr>
        </p:nvSpPr>
        <p:spPr/>
        <p:txBody>
          <a:bodyPr/>
          <a:lstStyle/>
          <a:p>
            <a:r>
              <a:rPr lang="pt-BR" dirty="0">
                <a:solidFill>
                  <a:schemeClr val="tx1"/>
                </a:solidFill>
              </a:rPr>
              <a:t>l</a:t>
            </a:r>
            <a:r>
              <a:rPr lang="pt-BR" dirty="0" smtClean="0">
                <a:solidFill>
                  <a:schemeClr val="tx1"/>
                </a:solidFill>
              </a:rPr>
              <a:t>uciano.msilva@previdência.gov.br</a:t>
            </a:r>
            <a:endParaRPr lang="pt-BR" dirty="0">
              <a:solidFill>
                <a:schemeClr val="tx1"/>
              </a:solidFill>
            </a:endParaRPr>
          </a:p>
        </p:txBody>
      </p:sp>
      <p:sp>
        <p:nvSpPr>
          <p:cNvPr id="4" name="Espaço Reservado para Número de Slide 3"/>
          <p:cNvSpPr>
            <a:spLocks noGrp="1"/>
          </p:cNvSpPr>
          <p:nvPr>
            <p:ph type="sldNum" sz="quarter" idx="12"/>
          </p:nvPr>
        </p:nvSpPr>
        <p:spPr/>
        <p:txBody>
          <a:bodyPr/>
          <a:lstStyle/>
          <a:p>
            <a:pPr>
              <a:defRPr/>
            </a:pPr>
            <a:fld id="{008EADF9-55F0-43ED-ADDB-3CD5CBA8D094}" type="slidenum">
              <a:rPr lang="pt-BR" smtClean="0">
                <a:solidFill>
                  <a:prstClr val="black"/>
                </a:solidFill>
              </a:rPr>
              <a:pPr>
                <a:defRPr/>
              </a:pPr>
              <a:t>10</a:t>
            </a:fld>
            <a:endParaRPr lang="pt-BR" dirty="0">
              <a:solidFill>
                <a:prstClr val="black"/>
              </a:solidFill>
            </a:endParaRPr>
          </a:p>
        </p:txBody>
      </p:sp>
    </p:spTree>
    <p:extLst>
      <p:ext uri="{BB962C8B-B14F-4D97-AF65-F5344CB8AC3E}">
        <p14:creationId xmlns:p14="http://schemas.microsoft.com/office/powerpoint/2010/main" val="197254316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a do Office">
  <a:themeElements>
    <a:clrScheme name="Azul Quen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217</TotalTime>
  <Words>838</Words>
  <Application>Microsoft Office PowerPoint</Application>
  <PresentationFormat>Widescreen</PresentationFormat>
  <Paragraphs>81</Paragraphs>
  <Slides>10</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10</vt:i4>
      </vt:variant>
    </vt:vector>
  </HeadingPairs>
  <TitlesOfParts>
    <vt:vector size="14" baseType="lpstr">
      <vt:lpstr>Arial</vt:lpstr>
      <vt:lpstr>Calibri</vt:lpstr>
      <vt:lpstr>Times New Roman</vt:lpstr>
      <vt:lpstr>1_Tema do Office</vt:lpstr>
      <vt:lpstr>Taxa de Administração</vt:lpstr>
      <vt:lpstr>Coordenação de Auditoria - COAUD</vt:lpstr>
      <vt:lpstr>Resultados (Jan 2017 a dez 2018)</vt:lpstr>
      <vt:lpstr>Norma Atual Portaria MPS n° 402/2008</vt:lpstr>
      <vt:lpstr>Proposta </vt:lpstr>
      <vt:lpstr>Proposta/Minuta</vt:lpstr>
      <vt:lpstr>Apresentação do PowerPoint</vt:lpstr>
      <vt:lpstr>Apresentação do PowerPoint</vt:lpstr>
      <vt:lpstr>Apresentação do PowerPoint</vt:lpstr>
      <vt:lpstr>Luciano Marques Silva Coordenador de Auditoria</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Luciano</dc:creator>
  <cp:lastModifiedBy>Luciano</cp:lastModifiedBy>
  <cp:revision>22</cp:revision>
  <dcterms:created xsi:type="dcterms:W3CDTF">2019-07-23T20:19:23Z</dcterms:created>
  <dcterms:modified xsi:type="dcterms:W3CDTF">2019-08-23T11:44:55Z</dcterms:modified>
</cp:coreProperties>
</file>