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9" r:id="rId3"/>
    <p:sldId id="850" r:id="rId4"/>
    <p:sldId id="831" r:id="rId5"/>
    <p:sldId id="832" r:id="rId6"/>
    <p:sldId id="853" r:id="rId7"/>
    <p:sldId id="833" r:id="rId8"/>
    <p:sldId id="834" r:id="rId9"/>
    <p:sldId id="837" r:id="rId10"/>
    <p:sldId id="830" r:id="rId11"/>
    <p:sldId id="629" r:id="rId12"/>
    <p:sldId id="852" r:id="rId13"/>
    <p:sldId id="848" r:id="rId14"/>
    <p:sldId id="849" r:id="rId15"/>
    <p:sldId id="844" r:id="rId16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5177"/>
    <a:srgbClr val="0000CC"/>
    <a:srgbClr val="2642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Estilo Médio 3 - Ênfase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816" y="-7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B67A21DD-0945-4C00-9DAE-19E4CDCF5526}" type="datetimeFigureOut">
              <a:rPr lang="pt-BR"/>
              <a:pPr>
                <a:defRPr/>
              </a:pPr>
              <a:t>23/08/2019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F6EEB837-C83A-4870-A067-2B9CD0817DA8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C576FB-8F03-4402-A507-B23AFE6899A7}" type="datetimeFigureOut">
              <a:rPr lang="pt-BR"/>
              <a:pPr>
                <a:defRPr/>
              </a:pPr>
              <a:t>23/08/2019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C6F63D-ABC8-4D97-9322-0343AEEF30E1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667955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88913"/>
            <a:ext cx="792163" cy="646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2850" y="188913"/>
            <a:ext cx="131763" cy="648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8B17CB-E049-443B-95B0-323722BBF39C}" type="datetimeFigureOut">
              <a:rPr lang="pt-BR"/>
              <a:pPr>
                <a:defRPr/>
              </a:pPr>
              <a:t>23/08/2019</a:t>
            </a:fld>
            <a:endParaRPr lang="pt-BR" dirty="0"/>
          </a:p>
        </p:txBody>
      </p:sp>
      <p:sp>
        <p:nvSpPr>
          <p:cNvPr id="7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9955F7-143E-4DD0-9576-D935C68D40B7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6367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E03289-CD0B-4268-9542-8B100A82FB7B}" type="datetimeFigureOut">
              <a:rPr lang="pt-BR"/>
              <a:pPr>
                <a:defRPr/>
              </a:pPr>
              <a:t>23/08/2019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FFD3DC-7FAE-4060-9221-28E9F11FC62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9094668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502C8B-7DCD-4EE8-BA71-2A73AC8A6AB9}" type="datetimeFigureOut">
              <a:rPr lang="pt-BR"/>
              <a:pPr>
                <a:defRPr/>
              </a:pPr>
              <a:t>23/08/2019</a:t>
            </a:fld>
            <a:endParaRPr lang="pt-BR" dirty="0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2F8016-E064-4DB8-B233-E545BAA60C73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60505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D997DE-3E54-4060-AD87-846B49C6823E}" type="datetimeFigureOut">
              <a:rPr lang="pt-BR"/>
              <a:pPr>
                <a:defRPr/>
              </a:pPr>
              <a:t>23/08/2019</a:t>
            </a:fld>
            <a:endParaRPr lang="pt-BR" dirty="0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413814-0A8A-43E4-B12E-0A724043145E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80739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ADD682-0662-482D-BA49-AF88A18707CE}" type="datetimeFigureOut">
              <a:rPr lang="pt-BR"/>
              <a:pPr>
                <a:defRPr/>
              </a:pPr>
              <a:t>23/08/2019</a:t>
            </a:fld>
            <a:endParaRPr lang="pt-BR" dirty="0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BB785A-BB39-4E72-A964-547CBCA741CF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24497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8E8BB2-D0F1-45C1-BE3A-F1FB5EC987AC}" type="datetimeFigureOut">
              <a:rPr lang="pt-BR"/>
              <a:pPr>
                <a:defRPr/>
              </a:pPr>
              <a:t>23/08/2019</a:t>
            </a:fld>
            <a:endParaRPr lang="pt-BR" dirty="0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AFD8D9-4544-4B55-B980-1BCEDCA907C5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77331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2735BC-0088-4984-8D9C-EDC5206A69A0}" type="datetimeFigureOut">
              <a:rPr lang="pt-BR"/>
              <a:pPr>
                <a:defRPr/>
              </a:pPr>
              <a:t>23/08/2019</a:t>
            </a:fld>
            <a:endParaRPr lang="pt-BR" dirty="0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E6E6F1-C728-4C30-BC15-930319F1588C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963441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11BD0F-62B6-4466-AC9D-2FBAE3A2E606}" type="datetimeFigureOut">
              <a:rPr lang="pt-BR"/>
              <a:pPr>
                <a:defRPr/>
              </a:pPr>
              <a:t>23/08/2019</a:t>
            </a:fld>
            <a:endParaRPr lang="pt-BR" dirty="0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2CB0F0-E109-42BA-B290-81C3FFEA7B92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618705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DA0E1B-EE33-48E8-9A12-1F581B6AE7B5}" type="datetimeFigureOut">
              <a:rPr lang="pt-BR"/>
              <a:pPr>
                <a:defRPr/>
              </a:pPr>
              <a:t>23/08/2019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29E109-0FFC-4295-BE50-225CF9C111EE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5708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FBB56-6E97-4BE1-A9DB-9599E5F96C36}" type="datetimeFigureOut">
              <a:rPr lang="pt-BR"/>
              <a:pPr>
                <a:defRPr/>
              </a:pPr>
              <a:t>23/08/2019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15878E-9CFC-4B6D-AEE8-7C26D31A058B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11759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6E63777-4314-409A-A731-DF77869B61C6}" type="datetimeFigureOut">
              <a:rPr lang="pt-BR"/>
              <a:pPr>
                <a:defRPr/>
              </a:pPr>
              <a:t>23/08/2019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E50C1B5F-0D95-48B5-9A14-43E80DF2DD47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517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11560" y="2009959"/>
            <a:ext cx="8731250" cy="1470025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t-B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Fundo Único de Previdência Social do Estado do Rio de Janeiro</a:t>
            </a:r>
            <a:br>
              <a:rPr lang="pt-B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Rioprevidência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703" y="5517232"/>
            <a:ext cx="2843010" cy="1125115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7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825" y="3284538"/>
            <a:ext cx="7896225" cy="7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270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20713"/>
            <a:ext cx="936625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3477E651-49ED-4B25-90E7-2C48FA0304A8}"/>
              </a:ext>
            </a:extLst>
          </p:cNvPr>
          <p:cNvSpPr txBox="1">
            <a:spLocks/>
          </p:cNvSpPr>
          <p:nvPr/>
        </p:nvSpPr>
        <p:spPr bwMode="auto">
          <a:xfrm>
            <a:off x="899592" y="3188067"/>
            <a:ext cx="8136458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pt-BR" sz="2000" b="1" i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66º CONAPREV</a:t>
            </a:r>
          </a:p>
          <a:p>
            <a:pPr fontAlgn="auto">
              <a:spcAft>
                <a:spcPts val="0"/>
              </a:spcAft>
              <a:defRPr/>
            </a:pPr>
            <a:r>
              <a:rPr lang="pt-BR" sz="2000" b="1" i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 outros poderes e a implantação da unidade gestora única do RPPS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5289550" y="393700"/>
            <a:ext cx="3529013" cy="5048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r" fontAlgn="auto">
              <a:spcAft>
                <a:spcPts val="0"/>
              </a:spcAft>
              <a:defRPr/>
            </a:pPr>
            <a:endParaRPr lang="pt-BR" sz="1600" b="1" dirty="0">
              <a:solidFill>
                <a:schemeClr val="tx2">
                  <a:lumMod val="75000"/>
                </a:schemeClr>
              </a:solidFill>
              <a:ea typeface="+mj-ea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2843213" y="476250"/>
            <a:ext cx="5905500" cy="46038"/>
          </a:xfrm>
          <a:prstGeom prst="rect">
            <a:avLst/>
          </a:prstGeom>
          <a:solidFill>
            <a:srgbClr val="2642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/>
          </a:p>
        </p:txBody>
      </p:sp>
      <p:sp>
        <p:nvSpPr>
          <p:cNvPr id="17" name="Título 1"/>
          <p:cNvSpPr txBox="1">
            <a:spLocks/>
          </p:cNvSpPr>
          <p:nvPr/>
        </p:nvSpPr>
        <p:spPr>
          <a:xfrm>
            <a:off x="2339752" y="116632"/>
            <a:ext cx="6478488" cy="432047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pt-BR" sz="1600" b="1" dirty="0">
                <a:solidFill>
                  <a:srgbClr val="175177"/>
                </a:solidFill>
              </a:rPr>
              <a:t>Breve Histórico da Previdência do Rio de Janeiro</a:t>
            </a:r>
            <a:endParaRPr lang="pt-BR" sz="1600" b="1" dirty="0">
              <a:solidFill>
                <a:srgbClr val="175177"/>
              </a:solidFill>
              <a:ea typeface="+mj-ea"/>
            </a:endParaRPr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908C0A98-B2C6-4BEE-B32C-ECD4E62C3039}"/>
              </a:ext>
            </a:extLst>
          </p:cNvPr>
          <p:cNvCxnSpPr>
            <a:cxnSpLocks/>
          </p:cNvCxnSpPr>
          <p:nvPr/>
        </p:nvCxnSpPr>
        <p:spPr>
          <a:xfrm flipV="1">
            <a:off x="946426" y="2276872"/>
            <a:ext cx="7658022" cy="7200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1" name="Retângulo 10">
            <a:extLst>
              <a:ext uri="{FF2B5EF4-FFF2-40B4-BE49-F238E27FC236}">
                <a16:creationId xmlns:a16="http://schemas.microsoft.com/office/drawing/2014/main" id="{4A57A9E8-F2E7-42AA-A3E5-D2A68239716D}"/>
              </a:ext>
            </a:extLst>
          </p:cNvPr>
          <p:cNvSpPr/>
          <p:nvPr/>
        </p:nvSpPr>
        <p:spPr>
          <a:xfrm>
            <a:off x="1043013" y="1323593"/>
            <a:ext cx="1800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200" dirty="0">
                <a:solidFill>
                  <a:srgbClr val="000066"/>
                </a:solidFill>
                <a:latin typeface="Verdana" pitchFamily="34" charset="0"/>
              </a:rPr>
              <a:t>Criação do Montepio dos Empregados Municipais – MEM</a:t>
            </a:r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id="{3A386A87-A25E-4FF4-BA94-4CB901A0AED1}"/>
              </a:ext>
            </a:extLst>
          </p:cNvPr>
          <p:cNvSpPr/>
          <p:nvPr/>
        </p:nvSpPr>
        <p:spPr>
          <a:xfrm>
            <a:off x="1633008" y="2167131"/>
            <a:ext cx="513929" cy="36933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1891</a:t>
            </a: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039ED1E9-77F1-4547-BACB-419796CDAEBD}"/>
              </a:ext>
            </a:extLst>
          </p:cNvPr>
          <p:cNvSpPr/>
          <p:nvPr/>
        </p:nvSpPr>
        <p:spPr>
          <a:xfrm>
            <a:off x="4644008" y="2092206"/>
            <a:ext cx="513929" cy="36933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1952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58FFF4A4-241F-40FC-B475-6F86D939E3C6}"/>
              </a:ext>
            </a:extLst>
          </p:cNvPr>
          <p:cNvSpPr txBox="1"/>
          <p:nvPr/>
        </p:nvSpPr>
        <p:spPr>
          <a:xfrm>
            <a:off x="3851325" y="1323593"/>
            <a:ext cx="20168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200" dirty="0">
                <a:solidFill>
                  <a:srgbClr val="000066"/>
                </a:solidFill>
                <a:latin typeface="Verdana" pitchFamily="34" charset="0"/>
              </a:rPr>
              <a:t>Criação do Instituto de Previdência Social – IPS, para os seus funcionários</a:t>
            </a:r>
          </a:p>
          <a:p>
            <a:pPr algn="just"/>
            <a:endParaRPr lang="pt-BR" sz="1200" dirty="0"/>
          </a:p>
        </p:txBody>
      </p:sp>
      <p:sp>
        <p:nvSpPr>
          <p:cNvPr id="20" name="Retângulo: Cantos Arredondados 19">
            <a:extLst>
              <a:ext uri="{FF2B5EF4-FFF2-40B4-BE49-F238E27FC236}">
                <a16:creationId xmlns:a16="http://schemas.microsoft.com/office/drawing/2014/main" id="{99C6B96D-E744-491B-820E-EAF3F7211C31}"/>
              </a:ext>
            </a:extLst>
          </p:cNvPr>
          <p:cNvSpPr/>
          <p:nvPr/>
        </p:nvSpPr>
        <p:spPr>
          <a:xfrm>
            <a:off x="7371630" y="2092206"/>
            <a:ext cx="513929" cy="36933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1962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776279F2-B136-4CD2-8D5B-0DF1AE569C70}"/>
              </a:ext>
            </a:extLst>
          </p:cNvPr>
          <p:cNvSpPr/>
          <p:nvPr/>
        </p:nvSpPr>
        <p:spPr>
          <a:xfrm>
            <a:off x="6532240" y="1323593"/>
            <a:ext cx="2286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200" dirty="0">
                <a:solidFill>
                  <a:srgbClr val="000066"/>
                </a:solidFill>
                <a:latin typeface="Verdana" pitchFamily="34" charset="0"/>
              </a:rPr>
              <a:t>Criação do Instituto de Previdência do Estado da Guanabara - IPEG e extinção do MEM</a:t>
            </a:r>
            <a:endParaRPr lang="pt-BR" sz="1200" dirty="0"/>
          </a:p>
        </p:txBody>
      </p:sp>
      <p:cxnSp>
        <p:nvCxnSpPr>
          <p:cNvPr id="22" name="Conector reto 21">
            <a:extLst>
              <a:ext uri="{FF2B5EF4-FFF2-40B4-BE49-F238E27FC236}">
                <a16:creationId xmlns:a16="http://schemas.microsoft.com/office/drawing/2014/main" id="{CB2AC546-EED7-4FD2-8009-07D647BB75C5}"/>
              </a:ext>
            </a:extLst>
          </p:cNvPr>
          <p:cNvCxnSpPr>
            <a:cxnSpLocks/>
          </p:cNvCxnSpPr>
          <p:nvPr/>
        </p:nvCxnSpPr>
        <p:spPr>
          <a:xfrm flipV="1">
            <a:off x="946426" y="4405754"/>
            <a:ext cx="7658022" cy="7200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3" name="Retângulo: Cantos Arredondados 22">
            <a:extLst>
              <a:ext uri="{FF2B5EF4-FFF2-40B4-BE49-F238E27FC236}">
                <a16:creationId xmlns:a16="http://schemas.microsoft.com/office/drawing/2014/main" id="{79859F89-0B9C-460E-99CA-8AA965EC6507}"/>
              </a:ext>
            </a:extLst>
          </p:cNvPr>
          <p:cNvSpPr/>
          <p:nvPr/>
        </p:nvSpPr>
        <p:spPr>
          <a:xfrm>
            <a:off x="1633008" y="4296013"/>
            <a:ext cx="513929" cy="36933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1975</a:t>
            </a:r>
          </a:p>
        </p:txBody>
      </p:sp>
      <p:sp>
        <p:nvSpPr>
          <p:cNvPr id="24" name="Retângulo: Cantos Arredondados 23">
            <a:extLst>
              <a:ext uri="{FF2B5EF4-FFF2-40B4-BE49-F238E27FC236}">
                <a16:creationId xmlns:a16="http://schemas.microsoft.com/office/drawing/2014/main" id="{D63E1621-5868-404B-89D7-305E1B9ED494}"/>
              </a:ext>
            </a:extLst>
          </p:cNvPr>
          <p:cNvSpPr/>
          <p:nvPr/>
        </p:nvSpPr>
        <p:spPr>
          <a:xfrm>
            <a:off x="4644008" y="4221088"/>
            <a:ext cx="513929" cy="36933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1999</a:t>
            </a:r>
          </a:p>
        </p:txBody>
      </p:sp>
      <p:sp>
        <p:nvSpPr>
          <p:cNvPr id="25" name="Retângulo: Cantos Arredondados 24">
            <a:extLst>
              <a:ext uri="{FF2B5EF4-FFF2-40B4-BE49-F238E27FC236}">
                <a16:creationId xmlns:a16="http://schemas.microsoft.com/office/drawing/2014/main" id="{D9DC1251-9F3B-4B1F-AE84-1E253D781AE4}"/>
              </a:ext>
            </a:extLst>
          </p:cNvPr>
          <p:cNvSpPr/>
          <p:nvPr/>
        </p:nvSpPr>
        <p:spPr>
          <a:xfrm>
            <a:off x="7371630" y="4221088"/>
            <a:ext cx="513929" cy="36933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2008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E7E10031-6B06-4FA5-ABDB-BE30909D366D}"/>
              </a:ext>
            </a:extLst>
          </p:cNvPr>
          <p:cNvSpPr txBox="1"/>
          <p:nvPr/>
        </p:nvSpPr>
        <p:spPr>
          <a:xfrm>
            <a:off x="867778" y="2906027"/>
            <a:ext cx="1920710" cy="1504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30000"/>
              </a:lnSpc>
              <a:defRPr/>
            </a:pPr>
            <a:r>
              <a:rPr lang="pt-BR" sz="1200" dirty="0">
                <a:solidFill>
                  <a:srgbClr val="000066"/>
                </a:solidFill>
                <a:latin typeface="Verdana" pitchFamily="34" charset="0"/>
              </a:rPr>
              <a:t>Criação do Instituto de Previdência do Estado do Rio de Janeiro – IPERJ e extinção do IPEG e do IPS/RJ. 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E44C66D6-E567-446F-BC6B-5A638130EC04}"/>
              </a:ext>
            </a:extLst>
          </p:cNvPr>
          <p:cNvSpPr txBox="1"/>
          <p:nvPr/>
        </p:nvSpPr>
        <p:spPr>
          <a:xfrm>
            <a:off x="3851325" y="2922012"/>
            <a:ext cx="2208742" cy="1267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30000"/>
              </a:lnSpc>
              <a:defRPr/>
            </a:pPr>
            <a:r>
              <a:rPr lang="pt-BR" sz="1200" dirty="0">
                <a:solidFill>
                  <a:srgbClr val="000066"/>
                </a:solidFill>
                <a:latin typeface="Verdana" pitchFamily="34" charset="0"/>
              </a:rPr>
              <a:t>Criação do </a:t>
            </a:r>
            <a:r>
              <a:rPr lang="pt-BR" sz="1200" dirty="0" err="1">
                <a:solidFill>
                  <a:srgbClr val="000066"/>
                </a:solidFill>
                <a:latin typeface="Verdana" pitchFamily="34" charset="0"/>
              </a:rPr>
              <a:t>Rioprevidência</a:t>
            </a:r>
            <a:r>
              <a:rPr lang="pt-BR" sz="1200" dirty="0">
                <a:solidFill>
                  <a:srgbClr val="000066"/>
                </a:solidFill>
                <a:latin typeface="Verdana" pitchFamily="34" charset="0"/>
              </a:rPr>
              <a:t> tornando-se a unidade gestora de previdência do Estado.</a:t>
            </a:r>
          </a:p>
          <a:p>
            <a:pPr lvl="0" algn="just">
              <a:lnSpc>
                <a:spcPct val="130000"/>
              </a:lnSpc>
              <a:defRPr/>
            </a:pPr>
            <a:endParaRPr lang="pt-BR" sz="1200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F769CFE0-5BE8-4237-93A7-ABE720A59C80}"/>
              </a:ext>
            </a:extLst>
          </p:cNvPr>
          <p:cNvSpPr txBox="1"/>
          <p:nvPr/>
        </p:nvSpPr>
        <p:spPr>
          <a:xfrm>
            <a:off x="6300788" y="2924944"/>
            <a:ext cx="25202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pt-BR" sz="1200" dirty="0">
                <a:solidFill>
                  <a:srgbClr val="000066"/>
                </a:solidFill>
                <a:latin typeface="Verdana" pitchFamily="34" charset="0"/>
              </a:rPr>
              <a:t>Unificação do Regime Jurídico Único com competência para habilitação, administração e pagamentos dos benefícios previdenciários e extinção IPERJ.</a:t>
            </a:r>
          </a:p>
          <a:p>
            <a:pPr lvl="0" algn="just">
              <a:defRPr/>
            </a:pPr>
            <a:endParaRPr lang="pt-BR" sz="1200" dirty="0">
              <a:solidFill>
                <a:srgbClr val="000066"/>
              </a:solidFill>
              <a:latin typeface="Verdana" pitchFamily="34" charset="0"/>
            </a:endParaRPr>
          </a:p>
          <a:p>
            <a:pPr algn="just"/>
            <a:endParaRPr lang="pt-BR" sz="1200" dirty="0">
              <a:solidFill>
                <a:srgbClr val="000066"/>
              </a:solidFill>
              <a:latin typeface="Verdana" pitchFamily="34" charset="0"/>
            </a:endParaRPr>
          </a:p>
          <a:p>
            <a:pPr algn="just"/>
            <a:endParaRPr lang="pt-BR" sz="1200" dirty="0"/>
          </a:p>
        </p:txBody>
      </p:sp>
      <p:cxnSp>
        <p:nvCxnSpPr>
          <p:cNvPr id="29" name="Conector reto 28">
            <a:extLst>
              <a:ext uri="{FF2B5EF4-FFF2-40B4-BE49-F238E27FC236}">
                <a16:creationId xmlns:a16="http://schemas.microsoft.com/office/drawing/2014/main" id="{59EE946E-17C6-4735-8141-20313DCE52BA}"/>
              </a:ext>
            </a:extLst>
          </p:cNvPr>
          <p:cNvCxnSpPr>
            <a:cxnSpLocks/>
          </p:cNvCxnSpPr>
          <p:nvPr/>
        </p:nvCxnSpPr>
        <p:spPr>
          <a:xfrm>
            <a:off x="946426" y="6247780"/>
            <a:ext cx="4129630" cy="2917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0" name="Retângulo: Cantos Arredondados 29">
            <a:extLst>
              <a:ext uri="{FF2B5EF4-FFF2-40B4-BE49-F238E27FC236}">
                <a16:creationId xmlns:a16="http://schemas.microsoft.com/office/drawing/2014/main" id="{98AA51D2-04B4-45E9-9371-764F907236C7}"/>
              </a:ext>
            </a:extLst>
          </p:cNvPr>
          <p:cNvSpPr/>
          <p:nvPr/>
        </p:nvSpPr>
        <p:spPr>
          <a:xfrm>
            <a:off x="1633008" y="6066031"/>
            <a:ext cx="513929" cy="36933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2013</a:t>
            </a:r>
          </a:p>
        </p:txBody>
      </p:sp>
      <p:sp>
        <p:nvSpPr>
          <p:cNvPr id="31" name="Retângulo: Cantos Arredondados 30">
            <a:extLst>
              <a:ext uri="{FF2B5EF4-FFF2-40B4-BE49-F238E27FC236}">
                <a16:creationId xmlns:a16="http://schemas.microsoft.com/office/drawing/2014/main" id="{D970263E-F3EE-4541-AF54-E6E4A52074A6}"/>
              </a:ext>
            </a:extLst>
          </p:cNvPr>
          <p:cNvSpPr/>
          <p:nvPr/>
        </p:nvSpPr>
        <p:spPr>
          <a:xfrm>
            <a:off x="4644008" y="6066031"/>
            <a:ext cx="792088" cy="36933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2018/2019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9888BA37-A81F-4EF4-9CCF-732084F4282D}"/>
              </a:ext>
            </a:extLst>
          </p:cNvPr>
          <p:cNvSpPr txBox="1"/>
          <p:nvPr/>
        </p:nvSpPr>
        <p:spPr>
          <a:xfrm>
            <a:off x="946426" y="5157192"/>
            <a:ext cx="23494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pt-BR" sz="1200" dirty="0">
                <a:solidFill>
                  <a:srgbClr val="000066"/>
                </a:solidFill>
                <a:latin typeface="Verdana" pitchFamily="34" charset="0"/>
              </a:rPr>
              <a:t>Criação da Previdência Complementar do Estado do Rio de Janeiro – </a:t>
            </a:r>
            <a:r>
              <a:rPr lang="pt-BR" sz="1200" dirty="0" err="1">
                <a:solidFill>
                  <a:srgbClr val="000066"/>
                </a:solidFill>
                <a:latin typeface="Verdana" pitchFamily="34" charset="0"/>
              </a:rPr>
              <a:t>RJPrev</a:t>
            </a:r>
            <a:r>
              <a:rPr lang="pt-BR" sz="1200" dirty="0">
                <a:solidFill>
                  <a:srgbClr val="000066"/>
                </a:solidFill>
                <a:latin typeface="Verdana" pitchFamily="34" charset="0"/>
              </a:rPr>
              <a:t> e Segregação de Massas.</a:t>
            </a:r>
            <a:endParaRPr lang="pt-BR" sz="1200" dirty="0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864D1654-D05D-4F40-BA84-3FB9B94DA798}"/>
              </a:ext>
            </a:extLst>
          </p:cNvPr>
          <p:cNvSpPr txBox="1"/>
          <p:nvPr/>
        </p:nvSpPr>
        <p:spPr>
          <a:xfrm>
            <a:off x="3920139" y="5085184"/>
            <a:ext cx="21640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pt-BR" sz="1200" dirty="0">
                <a:solidFill>
                  <a:srgbClr val="000066"/>
                </a:solidFill>
                <a:latin typeface="Verdana" pitchFamily="34" charset="0"/>
              </a:rPr>
              <a:t>O Rioprevidência assume a centralização de aposentadoria dos órgãos do Poder Executivo.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9E23A93E-93FE-435D-B6AB-53B3FBA5FE4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2DBBA90-F6AD-47DE-BD8D-0605F4058C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68"/>
          <a:stretch/>
        </p:blipFill>
        <p:spPr>
          <a:xfrm>
            <a:off x="1769886" y="0"/>
            <a:ext cx="5604228" cy="521859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5496" y="4932746"/>
            <a:ext cx="9108504" cy="2190105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t-B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Centralização das Concessões de Aposentadorias</a:t>
            </a:r>
            <a:br>
              <a:rPr lang="pt-BR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Processo Digital</a:t>
            </a:r>
          </a:p>
        </p:txBody>
      </p:sp>
    </p:spTree>
    <p:extLst>
      <p:ext uri="{BB962C8B-B14F-4D97-AF65-F5344CB8AC3E}">
        <p14:creationId xmlns:p14="http://schemas.microsoft.com/office/powerpoint/2010/main" val="498029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tângulo 72">
            <a:extLst>
              <a:ext uri="{FF2B5EF4-FFF2-40B4-BE49-F238E27FC236}">
                <a16:creationId xmlns:a16="http://schemas.microsoft.com/office/drawing/2014/main" id="{C6965A6F-66A9-4E96-A453-3B63A2C21F1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5289550" y="393700"/>
            <a:ext cx="3529013" cy="5048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r" fontAlgn="auto">
              <a:spcAft>
                <a:spcPts val="0"/>
              </a:spcAft>
              <a:defRPr/>
            </a:pPr>
            <a:endParaRPr lang="pt-BR" sz="1600" b="1" dirty="0">
              <a:solidFill>
                <a:schemeClr val="tx2">
                  <a:lumMod val="75000"/>
                </a:schemeClr>
              </a:solidFill>
              <a:ea typeface="+mj-ea"/>
            </a:endParaRPr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B6D8ED0A-8A3C-4A06-A496-2E728BCFA3E9}"/>
              </a:ext>
            </a:extLst>
          </p:cNvPr>
          <p:cNvCxnSpPr>
            <a:cxnSpLocks/>
            <a:stCxn id="20" idx="6"/>
          </p:cNvCxnSpPr>
          <p:nvPr/>
        </p:nvCxnSpPr>
        <p:spPr>
          <a:xfrm>
            <a:off x="2719369" y="1031441"/>
            <a:ext cx="331897" cy="0"/>
          </a:xfrm>
          <a:prstGeom prst="line">
            <a:avLst/>
          </a:prstGeom>
          <a:ln>
            <a:prstDash val="sysDash"/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8" name="Imagem 7">
            <a:extLst>
              <a:ext uri="{FF2B5EF4-FFF2-40B4-BE49-F238E27FC236}">
                <a16:creationId xmlns:a16="http://schemas.microsoft.com/office/drawing/2014/main" id="{CE202114-BA92-4924-9961-583C11F398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1266" y="14731"/>
            <a:ext cx="3032902" cy="2182811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DBD61B13-FCC4-415B-96F0-97D7220D64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1267" y="2182811"/>
            <a:ext cx="3032901" cy="2383586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BBFB0CB5-7983-48B4-96F9-7E0AA6BFEE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1267" y="4553285"/>
            <a:ext cx="3032901" cy="2319445"/>
          </a:xfrm>
          <a:prstGeom prst="rect">
            <a:avLst/>
          </a:prstGeom>
        </p:spPr>
      </p:pic>
      <p:sp>
        <p:nvSpPr>
          <p:cNvPr id="20" name="Elipse 19">
            <a:extLst>
              <a:ext uri="{FF2B5EF4-FFF2-40B4-BE49-F238E27FC236}">
                <a16:creationId xmlns:a16="http://schemas.microsoft.com/office/drawing/2014/main" id="{DA61C12A-4A74-45F7-888B-9549E26654A5}"/>
              </a:ext>
            </a:extLst>
          </p:cNvPr>
          <p:cNvSpPr/>
          <p:nvPr/>
        </p:nvSpPr>
        <p:spPr>
          <a:xfrm>
            <a:off x="105054" y="393700"/>
            <a:ext cx="2614315" cy="1275482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chemeClr val="bg1"/>
                </a:solidFill>
              </a:rPr>
              <a:t>Servidor solicita a Aposentadoria no seu próprio RH</a:t>
            </a:r>
          </a:p>
        </p:txBody>
      </p:sp>
      <p:sp>
        <p:nvSpPr>
          <p:cNvPr id="23" name="Elipse 22">
            <a:extLst>
              <a:ext uri="{FF2B5EF4-FFF2-40B4-BE49-F238E27FC236}">
                <a16:creationId xmlns:a16="http://schemas.microsoft.com/office/drawing/2014/main" id="{D5157C6A-44F9-432B-90CD-A1428E7CB79A}"/>
              </a:ext>
            </a:extLst>
          </p:cNvPr>
          <p:cNvSpPr/>
          <p:nvPr/>
        </p:nvSpPr>
        <p:spPr>
          <a:xfrm>
            <a:off x="105055" y="2665558"/>
            <a:ext cx="2614318" cy="138286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chemeClr val="bg1"/>
                </a:solidFill>
              </a:rPr>
              <a:t>RH verifica a vida funcional do Servidor Ativo e sana possíveis inconsistências</a:t>
            </a:r>
          </a:p>
        </p:txBody>
      </p:sp>
      <p:cxnSp>
        <p:nvCxnSpPr>
          <p:cNvPr id="24" name="Conector reto 23">
            <a:extLst>
              <a:ext uri="{FF2B5EF4-FFF2-40B4-BE49-F238E27FC236}">
                <a16:creationId xmlns:a16="http://schemas.microsoft.com/office/drawing/2014/main" id="{B10E4590-13A5-4437-84A1-8EEB013817E2}"/>
              </a:ext>
            </a:extLst>
          </p:cNvPr>
          <p:cNvCxnSpPr>
            <a:cxnSpLocks/>
            <a:stCxn id="23" idx="6"/>
          </p:cNvCxnSpPr>
          <p:nvPr/>
        </p:nvCxnSpPr>
        <p:spPr>
          <a:xfrm>
            <a:off x="2719373" y="3356992"/>
            <a:ext cx="331893" cy="0"/>
          </a:xfrm>
          <a:prstGeom prst="line">
            <a:avLst/>
          </a:prstGeom>
          <a:ln>
            <a:prstDash val="sysDash"/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8" name="Elipse 27">
            <a:extLst>
              <a:ext uri="{FF2B5EF4-FFF2-40B4-BE49-F238E27FC236}">
                <a16:creationId xmlns:a16="http://schemas.microsoft.com/office/drawing/2014/main" id="{D571FB9D-308C-4201-9645-DE64460CD14B}"/>
              </a:ext>
            </a:extLst>
          </p:cNvPr>
          <p:cNvSpPr/>
          <p:nvPr/>
        </p:nvSpPr>
        <p:spPr>
          <a:xfrm>
            <a:off x="155033" y="5048401"/>
            <a:ext cx="2564336" cy="138286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chemeClr val="bg1"/>
                </a:solidFill>
              </a:rPr>
              <a:t>RH encaminha para o </a:t>
            </a:r>
            <a:r>
              <a:rPr lang="pt-BR" sz="1600" dirty="0" err="1">
                <a:solidFill>
                  <a:schemeClr val="bg1"/>
                </a:solidFill>
              </a:rPr>
              <a:t>Rioprevidência</a:t>
            </a:r>
            <a:r>
              <a:rPr lang="pt-BR" sz="1600" dirty="0">
                <a:solidFill>
                  <a:schemeClr val="bg1"/>
                </a:solidFill>
              </a:rPr>
              <a:t> o requerimento do Servidor</a:t>
            </a:r>
          </a:p>
        </p:txBody>
      </p:sp>
      <p:sp>
        <p:nvSpPr>
          <p:cNvPr id="31" name="Elipse 30">
            <a:extLst>
              <a:ext uri="{FF2B5EF4-FFF2-40B4-BE49-F238E27FC236}">
                <a16:creationId xmlns:a16="http://schemas.microsoft.com/office/drawing/2014/main" id="{40D71DAF-CA6B-4959-A007-02FBA9835FE5}"/>
              </a:ext>
            </a:extLst>
          </p:cNvPr>
          <p:cNvSpPr/>
          <p:nvPr/>
        </p:nvSpPr>
        <p:spPr>
          <a:xfrm>
            <a:off x="6350170" y="5013721"/>
            <a:ext cx="2614318" cy="138286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 err="1">
                <a:solidFill>
                  <a:schemeClr val="bg1"/>
                </a:solidFill>
              </a:rPr>
              <a:t>Rioprevidência</a:t>
            </a:r>
            <a:r>
              <a:rPr lang="pt-BR" sz="1600" dirty="0">
                <a:solidFill>
                  <a:schemeClr val="bg1"/>
                </a:solidFill>
              </a:rPr>
              <a:t> homologa a documentação do servidor</a:t>
            </a:r>
          </a:p>
        </p:txBody>
      </p:sp>
      <p:sp>
        <p:nvSpPr>
          <p:cNvPr id="33" name="Elipse 32">
            <a:extLst>
              <a:ext uri="{FF2B5EF4-FFF2-40B4-BE49-F238E27FC236}">
                <a16:creationId xmlns:a16="http://schemas.microsoft.com/office/drawing/2014/main" id="{F202BA9E-A48D-4484-ADA8-DBCDAD337F3F}"/>
              </a:ext>
            </a:extLst>
          </p:cNvPr>
          <p:cNvSpPr/>
          <p:nvPr/>
        </p:nvSpPr>
        <p:spPr>
          <a:xfrm>
            <a:off x="6350170" y="2702400"/>
            <a:ext cx="2614318" cy="138286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chemeClr val="bg1"/>
                </a:solidFill>
              </a:rPr>
              <a:t>RH recebe a aprovação do requerimento e avisa ao Servidor</a:t>
            </a:r>
          </a:p>
        </p:txBody>
      </p:sp>
      <p:sp>
        <p:nvSpPr>
          <p:cNvPr id="34" name="Elipse 33">
            <a:extLst>
              <a:ext uri="{FF2B5EF4-FFF2-40B4-BE49-F238E27FC236}">
                <a16:creationId xmlns:a16="http://schemas.microsoft.com/office/drawing/2014/main" id="{C24AFEE2-A934-4385-8C38-D7E866ADBC1B}"/>
              </a:ext>
            </a:extLst>
          </p:cNvPr>
          <p:cNvSpPr/>
          <p:nvPr/>
        </p:nvSpPr>
        <p:spPr>
          <a:xfrm>
            <a:off x="6347720" y="340007"/>
            <a:ext cx="2614318" cy="138286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chemeClr val="bg1"/>
                </a:solidFill>
              </a:rPr>
              <a:t>Servidor agenda no </a:t>
            </a:r>
            <a:r>
              <a:rPr lang="pt-BR" sz="1600" dirty="0" err="1">
                <a:solidFill>
                  <a:schemeClr val="bg1"/>
                </a:solidFill>
              </a:rPr>
              <a:t>Rioprevidência</a:t>
            </a:r>
            <a:r>
              <a:rPr lang="pt-BR" sz="1600" dirty="0">
                <a:solidFill>
                  <a:schemeClr val="bg1"/>
                </a:solidFill>
              </a:rPr>
              <a:t> sua Aposentadoria</a:t>
            </a:r>
          </a:p>
        </p:txBody>
      </p:sp>
      <p:cxnSp>
        <p:nvCxnSpPr>
          <p:cNvPr id="42" name="Conector de Seta Reta 41">
            <a:extLst>
              <a:ext uri="{FF2B5EF4-FFF2-40B4-BE49-F238E27FC236}">
                <a16:creationId xmlns:a16="http://schemas.microsoft.com/office/drawing/2014/main" id="{A89F85B7-963B-4B2D-BCD2-A9B156120630}"/>
              </a:ext>
            </a:extLst>
          </p:cNvPr>
          <p:cNvCxnSpPr/>
          <p:nvPr/>
        </p:nvCxnSpPr>
        <p:spPr>
          <a:xfrm>
            <a:off x="1412214" y="4077072"/>
            <a:ext cx="0" cy="97125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6" name="Conector de Seta Reta 45">
            <a:extLst>
              <a:ext uri="{FF2B5EF4-FFF2-40B4-BE49-F238E27FC236}">
                <a16:creationId xmlns:a16="http://schemas.microsoft.com/office/drawing/2014/main" id="{43A83610-620A-43E9-A3C3-096775F04743}"/>
              </a:ext>
            </a:extLst>
          </p:cNvPr>
          <p:cNvCxnSpPr>
            <a:cxnSpLocks/>
            <a:endCxn id="33" idx="4"/>
          </p:cNvCxnSpPr>
          <p:nvPr/>
        </p:nvCxnSpPr>
        <p:spPr>
          <a:xfrm flipV="1">
            <a:off x="7657329" y="4085267"/>
            <a:ext cx="0" cy="92845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9" name="Conector de Seta Reta 48">
            <a:extLst>
              <a:ext uri="{FF2B5EF4-FFF2-40B4-BE49-F238E27FC236}">
                <a16:creationId xmlns:a16="http://schemas.microsoft.com/office/drawing/2014/main" id="{CC1EBE02-BDB6-400C-B514-122545B654FF}"/>
              </a:ext>
            </a:extLst>
          </p:cNvPr>
          <p:cNvCxnSpPr>
            <a:cxnSpLocks/>
          </p:cNvCxnSpPr>
          <p:nvPr/>
        </p:nvCxnSpPr>
        <p:spPr>
          <a:xfrm flipV="1">
            <a:off x="7651569" y="1737104"/>
            <a:ext cx="0" cy="92845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0" name="Conector reto 49">
            <a:extLst>
              <a:ext uri="{FF2B5EF4-FFF2-40B4-BE49-F238E27FC236}">
                <a16:creationId xmlns:a16="http://schemas.microsoft.com/office/drawing/2014/main" id="{598D6521-6E5F-4D56-B717-C26FCC1A5B3B}"/>
              </a:ext>
            </a:extLst>
          </p:cNvPr>
          <p:cNvCxnSpPr>
            <a:cxnSpLocks/>
            <a:endCxn id="33" idx="2"/>
          </p:cNvCxnSpPr>
          <p:nvPr/>
        </p:nvCxnSpPr>
        <p:spPr>
          <a:xfrm>
            <a:off x="6084168" y="3393834"/>
            <a:ext cx="266002" cy="0"/>
          </a:xfrm>
          <a:prstGeom prst="line">
            <a:avLst/>
          </a:prstGeom>
          <a:ln>
            <a:prstDash val="sysDash"/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3" name="Conector reto 52">
            <a:extLst>
              <a:ext uri="{FF2B5EF4-FFF2-40B4-BE49-F238E27FC236}">
                <a16:creationId xmlns:a16="http://schemas.microsoft.com/office/drawing/2014/main" id="{7384EE4E-0887-4119-B088-B3ECAD215544}"/>
              </a:ext>
            </a:extLst>
          </p:cNvPr>
          <p:cNvCxnSpPr>
            <a:cxnSpLocks/>
            <a:endCxn id="31" idx="2"/>
          </p:cNvCxnSpPr>
          <p:nvPr/>
        </p:nvCxnSpPr>
        <p:spPr>
          <a:xfrm>
            <a:off x="6084168" y="5705153"/>
            <a:ext cx="266002" cy="0"/>
          </a:xfrm>
          <a:prstGeom prst="line">
            <a:avLst/>
          </a:prstGeom>
          <a:ln>
            <a:prstDash val="sysDash"/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8" name="Conector reto 57">
            <a:extLst>
              <a:ext uri="{FF2B5EF4-FFF2-40B4-BE49-F238E27FC236}">
                <a16:creationId xmlns:a16="http://schemas.microsoft.com/office/drawing/2014/main" id="{D2C9BB3A-ADDB-4D38-9557-0F39831E8215}"/>
              </a:ext>
            </a:extLst>
          </p:cNvPr>
          <p:cNvCxnSpPr>
            <a:cxnSpLocks/>
            <a:endCxn id="15" idx="1"/>
          </p:cNvCxnSpPr>
          <p:nvPr/>
        </p:nvCxnSpPr>
        <p:spPr>
          <a:xfrm>
            <a:off x="2719369" y="5713008"/>
            <a:ext cx="331898" cy="0"/>
          </a:xfrm>
          <a:prstGeom prst="line">
            <a:avLst/>
          </a:prstGeom>
          <a:ln>
            <a:prstDash val="sysDash"/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98343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ângulo 21">
            <a:extLst>
              <a:ext uri="{FF2B5EF4-FFF2-40B4-BE49-F238E27FC236}">
                <a16:creationId xmlns:a16="http://schemas.microsoft.com/office/drawing/2014/main" id="{8D675F3B-6EA2-4BC2-98DA-2262535B7E6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5289550" y="393700"/>
            <a:ext cx="3529013" cy="5048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r" fontAlgn="auto">
              <a:spcAft>
                <a:spcPts val="0"/>
              </a:spcAft>
              <a:defRPr/>
            </a:pPr>
            <a:endParaRPr lang="pt-BR" sz="1600" b="1" dirty="0">
              <a:solidFill>
                <a:schemeClr val="tx2">
                  <a:lumMod val="75000"/>
                </a:schemeClr>
              </a:solidFill>
              <a:ea typeface="+mj-ea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90D7747D-ABC9-42D0-B0D9-1303DF59EA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254" y="1924212"/>
            <a:ext cx="2795558" cy="1908447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BE64C40B-D097-4778-A00B-7D31B04321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1840" y="8384"/>
            <a:ext cx="2811971" cy="1908448"/>
          </a:xfrm>
          <a:prstGeom prst="rect">
            <a:avLst/>
          </a:prstGeom>
        </p:spPr>
      </p:pic>
      <p:pic>
        <p:nvPicPr>
          <p:cNvPr id="26" name="Imagem 25">
            <a:extLst>
              <a:ext uri="{FF2B5EF4-FFF2-40B4-BE49-F238E27FC236}">
                <a16:creationId xmlns:a16="http://schemas.microsoft.com/office/drawing/2014/main" id="{61B17354-A87F-4B03-968E-C03D8654BC7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1491" b="21910"/>
          <a:stretch/>
        </p:blipFill>
        <p:spPr>
          <a:xfrm>
            <a:off x="3144593" y="3832660"/>
            <a:ext cx="2795559" cy="1519894"/>
          </a:xfrm>
          <a:prstGeom prst="rect">
            <a:avLst/>
          </a:prstGeom>
        </p:spPr>
      </p:pic>
      <p:pic>
        <p:nvPicPr>
          <p:cNvPr id="27" name="Imagem 26">
            <a:extLst>
              <a:ext uri="{FF2B5EF4-FFF2-40B4-BE49-F238E27FC236}">
                <a16:creationId xmlns:a16="http://schemas.microsoft.com/office/drawing/2014/main" id="{5EE6FCEC-789C-4DCC-AA90-0260A22CFE5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886" t="12763" r="10077" b="22532"/>
          <a:stretch/>
        </p:blipFill>
        <p:spPr>
          <a:xfrm>
            <a:off x="3144586" y="5352554"/>
            <a:ext cx="2795566" cy="1532830"/>
          </a:xfrm>
          <a:prstGeom prst="rect">
            <a:avLst/>
          </a:prstGeom>
        </p:spPr>
      </p:pic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E95E2CF5-52EB-4FAA-B78D-F1BD9919FFE0}"/>
              </a:ext>
            </a:extLst>
          </p:cNvPr>
          <p:cNvCxnSpPr/>
          <p:nvPr/>
        </p:nvCxnSpPr>
        <p:spPr>
          <a:xfrm>
            <a:off x="3148250" y="5373216"/>
            <a:ext cx="27955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Elipse 28">
            <a:extLst>
              <a:ext uri="{FF2B5EF4-FFF2-40B4-BE49-F238E27FC236}">
                <a16:creationId xmlns:a16="http://schemas.microsoft.com/office/drawing/2014/main" id="{6202F9BF-FEF1-4258-8631-D9E7D2E40CB2}"/>
              </a:ext>
            </a:extLst>
          </p:cNvPr>
          <p:cNvSpPr/>
          <p:nvPr/>
        </p:nvSpPr>
        <p:spPr>
          <a:xfrm>
            <a:off x="107504" y="260784"/>
            <a:ext cx="2614315" cy="1275482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chemeClr val="bg1"/>
                </a:solidFill>
              </a:rPr>
              <a:t>Servidor opta pela regra de aposentadoria</a:t>
            </a:r>
          </a:p>
        </p:txBody>
      </p:sp>
      <p:cxnSp>
        <p:nvCxnSpPr>
          <p:cNvPr id="30" name="Conector reto 29">
            <a:extLst>
              <a:ext uri="{FF2B5EF4-FFF2-40B4-BE49-F238E27FC236}">
                <a16:creationId xmlns:a16="http://schemas.microsoft.com/office/drawing/2014/main" id="{358507A9-9E59-4C93-8346-78E56C2CD54E}"/>
              </a:ext>
            </a:extLst>
          </p:cNvPr>
          <p:cNvCxnSpPr>
            <a:cxnSpLocks/>
            <a:stCxn id="29" idx="6"/>
          </p:cNvCxnSpPr>
          <p:nvPr/>
        </p:nvCxnSpPr>
        <p:spPr>
          <a:xfrm flipV="1">
            <a:off x="2721819" y="891279"/>
            <a:ext cx="381878" cy="7246"/>
          </a:xfrm>
          <a:prstGeom prst="line">
            <a:avLst/>
          </a:prstGeom>
          <a:ln>
            <a:prstDash val="sysDash"/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2" name="Elipse 31">
            <a:extLst>
              <a:ext uri="{FF2B5EF4-FFF2-40B4-BE49-F238E27FC236}">
                <a16:creationId xmlns:a16="http://schemas.microsoft.com/office/drawing/2014/main" id="{5D077FDE-5D2F-4B8E-B01C-0F638FFD384D}"/>
              </a:ext>
            </a:extLst>
          </p:cNvPr>
          <p:cNvSpPr/>
          <p:nvPr/>
        </p:nvSpPr>
        <p:spPr>
          <a:xfrm>
            <a:off x="107504" y="2240694"/>
            <a:ext cx="2614315" cy="1275482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chemeClr val="bg1"/>
                </a:solidFill>
              </a:rPr>
              <a:t>Processo de Aposentadoria Digital gerado </a:t>
            </a:r>
          </a:p>
        </p:txBody>
      </p:sp>
      <p:cxnSp>
        <p:nvCxnSpPr>
          <p:cNvPr id="35" name="Conector reto 34">
            <a:extLst>
              <a:ext uri="{FF2B5EF4-FFF2-40B4-BE49-F238E27FC236}">
                <a16:creationId xmlns:a16="http://schemas.microsoft.com/office/drawing/2014/main" id="{A79782E5-50C4-426F-9A0A-E7F5B391F27A}"/>
              </a:ext>
            </a:extLst>
          </p:cNvPr>
          <p:cNvCxnSpPr>
            <a:cxnSpLocks/>
          </p:cNvCxnSpPr>
          <p:nvPr/>
        </p:nvCxnSpPr>
        <p:spPr>
          <a:xfrm>
            <a:off x="5940152" y="4696291"/>
            <a:ext cx="453351" cy="0"/>
          </a:xfrm>
          <a:prstGeom prst="line">
            <a:avLst/>
          </a:prstGeom>
          <a:ln>
            <a:prstDash val="sysDash"/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6" name="Conector de Seta Reta 35">
            <a:extLst>
              <a:ext uri="{FF2B5EF4-FFF2-40B4-BE49-F238E27FC236}">
                <a16:creationId xmlns:a16="http://schemas.microsoft.com/office/drawing/2014/main" id="{D5DF0630-CDC7-4CAD-93A9-0DCF1F111854}"/>
              </a:ext>
            </a:extLst>
          </p:cNvPr>
          <p:cNvCxnSpPr>
            <a:cxnSpLocks/>
          </p:cNvCxnSpPr>
          <p:nvPr/>
        </p:nvCxnSpPr>
        <p:spPr>
          <a:xfrm>
            <a:off x="1403648" y="1536266"/>
            <a:ext cx="0" cy="70442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7" name="Elipse 36">
            <a:extLst>
              <a:ext uri="{FF2B5EF4-FFF2-40B4-BE49-F238E27FC236}">
                <a16:creationId xmlns:a16="http://schemas.microsoft.com/office/drawing/2014/main" id="{F1B617FB-8F13-4B88-A54E-7BB92414A969}"/>
              </a:ext>
            </a:extLst>
          </p:cNvPr>
          <p:cNvSpPr/>
          <p:nvPr/>
        </p:nvSpPr>
        <p:spPr>
          <a:xfrm>
            <a:off x="6401405" y="4077072"/>
            <a:ext cx="2614315" cy="1275482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chemeClr val="bg1"/>
                </a:solidFill>
              </a:rPr>
              <a:t>Publicação do Ato de Aposentadoria e  envio da informação ao TCE</a:t>
            </a:r>
          </a:p>
        </p:txBody>
      </p:sp>
      <p:sp>
        <p:nvSpPr>
          <p:cNvPr id="38" name="Elipse 37">
            <a:extLst>
              <a:ext uri="{FF2B5EF4-FFF2-40B4-BE49-F238E27FC236}">
                <a16:creationId xmlns:a16="http://schemas.microsoft.com/office/drawing/2014/main" id="{1AA0A432-8077-4C6C-BB4A-78C5C79438C2}"/>
              </a:ext>
            </a:extLst>
          </p:cNvPr>
          <p:cNvSpPr/>
          <p:nvPr/>
        </p:nvSpPr>
        <p:spPr>
          <a:xfrm>
            <a:off x="6384638" y="5505977"/>
            <a:ext cx="2614315" cy="1275482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chemeClr val="bg1"/>
                </a:solidFill>
              </a:rPr>
              <a:t>Controle dos Processos Registrados para encaminhamento ao COMPREV </a:t>
            </a:r>
          </a:p>
        </p:txBody>
      </p:sp>
      <p:cxnSp>
        <p:nvCxnSpPr>
          <p:cNvPr id="39" name="Conector reto 38">
            <a:extLst>
              <a:ext uri="{FF2B5EF4-FFF2-40B4-BE49-F238E27FC236}">
                <a16:creationId xmlns:a16="http://schemas.microsoft.com/office/drawing/2014/main" id="{447053D2-5DAE-417A-9352-AF4FDD60FD30}"/>
              </a:ext>
            </a:extLst>
          </p:cNvPr>
          <p:cNvCxnSpPr>
            <a:cxnSpLocks/>
          </p:cNvCxnSpPr>
          <p:nvPr/>
        </p:nvCxnSpPr>
        <p:spPr>
          <a:xfrm>
            <a:off x="5948054" y="6127446"/>
            <a:ext cx="453351" cy="0"/>
          </a:xfrm>
          <a:prstGeom prst="line">
            <a:avLst/>
          </a:prstGeom>
          <a:ln>
            <a:prstDash val="sysDash"/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0" name="Conector de Seta Reta 39">
            <a:extLst>
              <a:ext uri="{FF2B5EF4-FFF2-40B4-BE49-F238E27FC236}">
                <a16:creationId xmlns:a16="http://schemas.microsoft.com/office/drawing/2014/main" id="{BC5C3B3E-0184-4EBC-AA73-4CCC7C4DB4AE}"/>
              </a:ext>
            </a:extLst>
          </p:cNvPr>
          <p:cNvCxnSpPr>
            <a:cxnSpLocks/>
          </p:cNvCxnSpPr>
          <p:nvPr/>
        </p:nvCxnSpPr>
        <p:spPr>
          <a:xfrm>
            <a:off x="7729761" y="5229200"/>
            <a:ext cx="0" cy="30869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1" name="Conector reto 40">
            <a:extLst>
              <a:ext uri="{FF2B5EF4-FFF2-40B4-BE49-F238E27FC236}">
                <a16:creationId xmlns:a16="http://schemas.microsoft.com/office/drawing/2014/main" id="{8F6D7C2B-C2BE-4A29-A67B-1D38ACA1706D}"/>
              </a:ext>
            </a:extLst>
          </p:cNvPr>
          <p:cNvCxnSpPr>
            <a:cxnSpLocks/>
          </p:cNvCxnSpPr>
          <p:nvPr/>
        </p:nvCxnSpPr>
        <p:spPr>
          <a:xfrm flipV="1">
            <a:off x="2721819" y="2881795"/>
            <a:ext cx="381878" cy="7246"/>
          </a:xfrm>
          <a:prstGeom prst="line">
            <a:avLst/>
          </a:prstGeom>
          <a:ln>
            <a:prstDash val="sysDash"/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3" name="Conector de Seta Reta 42">
            <a:extLst>
              <a:ext uri="{FF2B5EF4-FFF2-40B4-BE49-F238E27FC236}">
                <a16:creationId xmlns:a16="http://schemas.microsoft.com/office/drawing/2014/main" id="{45B1BF49-22D8-4CFB-830E-6EEB6B3B0C03}"/>
              </a:ext>
            </a:extLst>
          </p:cNvPr>
          <p:cNvCxnSpPr>
            <a:cxnSpLocks/>
          </p:cNvCxnSpPr>
          <p:nvPr/>
        </p:nvCxnSpPr>
        <p:spPr>
          <a:xfrm>
            <a:off x="7732217" y="2885418"/>
            <a:ext cx="0" cy="119165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89F8E677-A175-471F-AA7C-70975B1A201E}"/>
              </a:ext>
            </a:extLst>
          </p:cNvPr>
          <p:cNvCxnSpPr/>
          <p:nvPr/>
        </p:nvCxnSpPr>
        <p:spPr>
          <a:xfrm>
            <a:off x="5948054" y="2878435"/>
            <a:ext cx="1781707" cy="6983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86753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5289550" y="393700"/>
            <a:ext cx="3529013" cy="5048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r" fontAlgn="auto">
              <a:spcAft>
                <a:spcPts val="0"/>
              </a:spcAft>
              <a:defRPr/>
            </a:pPr>
            <a:endParaRPr lang="pt-BR" sz="1600" b="1" dirty="0">
              <a:solidFill>
                <a:schemeClr val="tx2">
                  <a:lumMod val="75000"/>
                </a:schemeClr>
              </a:solidFill>
              <a:ea typeface="+mj-ea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2843213" y="476250"/>
            <a:ext cx="5905500" cy="46038"/>
          </a:xfrm>
          <a:prstGeom prst="rect">
            <a:avLst/>
          </a:prstGeom>
          <a:solidFill>
            <a:srgbClr val="2642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/>
          </a:p>
        </p:txBody>
      </p:sp>
      <p:sp>
        <p:nvSpPr>
          <p:cNvPr id="17" name="Título 1"/>
          <p:cNvSpPr txBox="1">
            <a:spLocks/>
          </p:cNvSpPr>
          <p:nvPr/>
        </p:nvSpPr>
        <p:spPr>
          <a:xfrm>
            <a:off x="2339752" y="116632"/>
            <a:ext cx="6478488" cy="432047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pt-BR" sz="1600" b="1" dirty="0">
                <a:solidFill>
                  <a:srgbClr val="175177"/>
                </a:solidFill>
              </a:rPr>
              <a:t>Histórico</a:t>
            </a:r>
            <a:endParaRPr lang="pt-BR" sz="1600" b="1" dirty="0">
              <a:solidFill>
                <a:srgbClr val="175177"/>
              </a:solidFill>
              <a:ea typeface="+mj-ea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412498E2-88A9-4808-AE94-5CED3E262EC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DB1384F8-8018-40C8-B5AF-573D8A7BED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656466"/>
            <a:ext cx="3581400" cy="4467225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22F93DF4-8D2F-474C-963C-34AE6A5622C4}"/>
              </a:ext>
            </a:extLst>
          </p:cNvPr>
          <p:cNvSpPr/>
          <p:nvPr/>
        </p:nvSpPr>
        <p:spPr>
          <a:xfrm>
            <a:off x="4084440" y="0"/>
            <a:ext cx="505956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243786ED-6342-4DCE-910B-D0080C698684}"/>
              </a:ext>
            </a:extLst>
          </p:cNvPr>
          <p:cNvSpPr txBox="1"/>
          <p:nvPr/>
        </p:nvSpPr>
        <p:spPr>
          <a:xfrm>
            <a:off x="4169270" y="2767280"/>
            <a:ext cx="47232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Controle da Gestão da Centralização das Concessões de Benefícios</a:t>
            </a:r>
          </a:p>
          <a:p>
            <a:pPr algn="ctr"/>
            <a:br>
              <a:rPr lang="pt-B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20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 (</a:t>
            </a:r>
            <a:r>
              <a:rPr lang="pt-BR" sz="2000" i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Business </a:t>
            </a:r>
            <a:r>
              <a:rPr lang="pt-BR" sz="2000" i="1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Intelligence</a:t>
            </a:r>
            <a:r>
              <a:rPr lang="pt-BR" sz="20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1985686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677756E-2BBE-4242-884D-F38C160DA7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079" b="3112"/>
          <a:stretch/>
        </p:blipFill>
        <p:spPr>
          <a:xfrm>
            <a:off x="364667" y="436604"/>
            <a:ext cx="8394948" cy="4675457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90DF7AEB-E449-42DF-8554-D23529213DE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3" t="-1019" r="-83" b="10877"/>
          <a:stretch/>
        </p:blipFill>
        <p:spPr>
          <a:xfrm>
            <a:off x="399180" y="4868653"/>
            <a:ext cx="8374235" cy="1989347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EF67D22E-66A9-47E1-BE35-E5DDF390E8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2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9228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263DFCCB-C8B1-41D2-89AD-815E3804F2FF}"/>
              </a:ext>
            </a:extLst>
          </p:cNvPr>
          <p:cNvSpPr/>
          <p:nvPr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D645863D-F37D-4515-9012-103E361C22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926" t="373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6730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8190F182-5DF6-4E56-A60C-C9820CAFF1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565" t="2100"/>
          <a:stretch/>
        </p:blipFill>
        <p:spPr>
          <a:xfrm>
            <a:off x="0" y="16027"/>
            <a:ext cx="9144000" cy="6840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3960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5289550" y="393700"/>
            <a:ext cx="3529013" cy="5048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r" fontAlgn="auto">
              <a:spcAft>
                <a:spcPts val="0"/>
              </a:spcAft>
              <a:defRPr/>
            </a:pPr>
            <a:endParaRPr lang="pt-BR" sz="1600" b="1" dirty="0">
              <a:solidFill>
                <a:schemeClr val="tx2">
                  <a:lumMod val="75000"/>
                </a:schemeClr>
              </a:solidFill>
              <a:ea typeface="+mj-ea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2843213" y="476250"/>
            <a:ext cx="5905500" cy="46038"/>
          </a:xfrm>
          <a:prstGeom prst="rect">
            <a:avLst/>
          </a:prstGeom>
          <a:solidFill>
            <a:srgbClr val="2642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/>
          </a:p>
        </p:txBody>
      </p:sp>
      <p:sp>
        <p:nvSpPr>
          <p:cNvPr id="17" name="Título 1"/>
          <p:cNvSpPr txBox="1">
            <a:spLocks/>
          </p:cNvSpPr>
          <p:nvPr/>
        </p:nvSpPr>
        <p:spPr>
          <a:xfrm>
            <a:off x="2339752" y="116632"/>
            <a:ext cx="6478488" cy="432047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pt-BR" sz="1600" b="1" dirty="0">
                <a:solidFill>
                  <a:srgbClr val="175177"/>
                </a:solidFill>
              </a:rPr>
              <a:t>Quem somos</a:t>
            </a:r>
            <a:endParaRPr lang="pt-BR" sz="1600" b="1" dirty="0">
              <a:solidFill>
                <a:srgbClr val="175177"/>
              </a:solidFill>
              <a:ea typeface="+mj-ea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ADFA6E51-F1B6-4651-9746-B1E2E3908F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475" t="13507" r="42913" b="4921"/>
          <a:stretch/>
        </p:blipFill>
        <p:spPr>
          <a:xfrm>
            <a:off x="15795" y="0"/>
            <a:ext cx="9128205" cy="6669360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D41786CA-CA21-4225-AD1F-99FB1E09F492}"/>
              </a:ext>
            </a:extLst>
          </p:cNvPr>
          <p:cNvSpPr/>
          <p:nvPr/>
        </p:nvSpPr>
        <p:spPr>
          <a:xfrm>
            <a:off x="3310595" y="332655"/>
            <a:ext cx="1008112" cy="504826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75616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00ED3091-9147-4498-A91D-13A51FE4EB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524" y="188640"/>
            <a:ext cx="8568952" cy="2912056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2862E682-FC4E-41CA-BF08-0634CA305B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299" y="3239219"/>
            <a:ext cx="2095149" cy="3502149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E39A38A7-DBF9-4D12-8CD6-A95DF996DC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7864" y="3239219"/>
            <a:ext cx="2088232" cy="3531984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6FD3B95F-6011-4967-824E-D21C9C8E6C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2469" y="3239219"/>
            <a:ext cx="2088232" cy="3544169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493726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5289550" y="393700"/>
            <a:ext cx="3529013" cy="5048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r" fontAlgn="auto">
              <a:spcAft>
                <a:spcPts val="0"/>
              </a:spcAft>
              <a:defRPr/>
            </a:pPr>
            <a:endParaRPr lang="pt-BR" sz="1600" b="1" dirty="0">
              <a:solidFill>
                <a:schemeClr val="tx2">
                  <a:lumMod val="75000"/>
                </a:schemeClr>
              </a:solidFill>
              <a:ea typeface="+mj-ea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2843213" y="476250"/>
            <a:ext cx="5905500" cy="46038"/>
          </a:xfrm>
          <a:prstGeom prst="rect">
            <a:avLst/>
          </a:prstGeom>
          <a:solidFill>
            <a:srgbClr val="2642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/>
          </a:p>
        </p:txBody>
      </p:sp>
      <p:sp>
        <p:nvSpPr>
          <p:cNvPr id="17" name="Título 1"/>
          <p:cNvSpPr txBox="1">
            <a:spLocks/>
          </p:cNvSpPr>
          <p:nvPr/>
        </p:nvSpPr>
        <p:spPr>
          <a:xfrm>
            <a:off x="2339752" y="116632"/>
            <a:ext cx="6478488" cy="432047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pt-BR" sz="1600" b="1" dirty="0">
                <a:solidFill>
                  <a:srgbClr val="175177"/>
                </a:solidFill>
              </a:rPr>
              <a:t>Histórico</a:t>
            </a:r>
            <a:endParaRPr lang="pt-BR" sz="1600" b="1" dirty="0">
              <a:solidFill>
                <a:srgbClr val="175177"/>
              </a:solidFill>
              <a:ea typeface="+mj-ea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412498E2-88A9-4808-AE94-5CED3E262EC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22F93DF4-8D2F-474C-963C-34AE6A5622C4}"/>
              </a:ext>
            </a:extLst>
          </p:cNvPr>
          <p:cNvSpPr/>
          <p:nvPr/>
        </p:nvSpPr>
        <p:spPr>
          <a:xfrm>
            <a:off x="4084440" y="0"/>
            <a:ext cx="505956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6546910B-EFCC-4672-9429-4FF592B9112C}"/>
              </a:ext>
            </a:extLst>
          </p:cNvPr>
          <p:cNvSpPr txBox="1"/>
          <p:nvPr/>
        </p:nvSpPr>
        <p:spPr>
          <a:xfrm>
            <a:off x="4797661" y="165408"/>
            <a:ext cx="402058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Dificuldades</a:t>
            </a:r>
          </a:p>
          <a:p>
            <a:endParaRPr lang="pt-BR" sz="16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1600" dirty="0">
                <a:solidFill>
                  <a:schemeClr val="bg1"/>
                </a:solidFill>
              </a:rPr>
              <a:t>Abertura dos dados pelos Poderes;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1600" dirty="0">
                <a:solidFill>
                  <a:schemeClr val="bg1"/>
                </a:solidFill>
              </a:rPr>
              <a:t>Sistema unificado e parametrizado (diversas regras e rubricas);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1600" dirty="0">
                <a:solidFill>
                  <a:schemeClr val="bg1"/>
                </a:solidFill>
              </a:rPr>
              <a:t>Necessidade de redimensionamento dos canais de atendimentos;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1600" dirty="0">
                <a:solidFill>
                  <a:schemeClr val="bg1"/>
                </a:solidFill>
              </a:rPr>
              <a:t>Treinamento dos colaboradores (rotatividade);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1600" dirty="0">
                <a:solidFill>
                  <a:schemeClr val="bg1"/>
                </a:solidFill>
              </a:rPr>
              <a:t>Infraestrutura dos </a:t>
            </a:r>
            <a:r>
              <a:rPr lang="pt-BR" sz="1600" dirty="0" err="1">
                <a:solidFill>
                  <a:schemeClr val="bg1"/>
                </a:solidFill>
              </a:rPr>
              <a:t>RHs</a:t>
            </a:r>
            <a:r>
              <a:rPr lang="pt-BR" sz="1600" dirty="0">
                <a:solidFill>
                  <a:schemeClr val="bg1"/>
                </a:solidFill>
              </a:rPr>
              <a:t> (computador, scanners, </a:t>
            </a:r>
            <a:r>
              <a:rPr lang="pt-BR" sz="1600" dirty="0" err="1">
                <a:solidFill>
                  <a:schemeClr val="bg1"/>
                </a:solidFill>
              </a:rPr>
              <a:t>token</a:t>
            </a:r>
            <a:r>
              <a:rPr lang="pt-BR" sz="1600" dirty="0">
                <a:solidFill>
                  <a:schemeClr val="bg1"/>
                </a:solidFill>
              </a:rPr>
              <a:t>).</a:t>
            </a:r>
            <a:endParaRPr lang="pt-BR" sz="1600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243786ED-6342-4DCE-910B-D0080C698684}"/>
              </a:ext>
            </a:extLst>
          </p:cNvPr>
          <p:cNvSpPr txBox="1"/>
          <p:nvPr/>
        </p:nvSpPr>
        <p:spPr>
          <a:xfrm>
            <a:off x="4797661" y="3547286"/>
            <a:ext cx="4238835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Oportunidades</a:t>
            </a:r>
          </a:p>
          <a:p>
            <a:endParaRPr lang="pt-BR" sz="16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1600" dirty="0">
                <a:solidFill>
                  <a:schemeClr val="bg1"/>
                </a:solidFill>
              </a:rPr>
              <a:t>Maior integração com os </a:t>
            </a:r>
            <a:r>
              <a:rPr lang="pt-BR" sz="1600" dirty="0" err="1">
                <a:solidFill>
                  <a:schemeClr val="bg1"/>
                </a:solidFill>
              </a:rPr>
              <a:t>RHs</a:t>
            </a:r>
            <a:r>
              <a:rPr lang="pt-BR" sz="1600" dirty="0">
                <a:solidFill>
                  <a:schemeClr val="bg1"/>
                </a:solidFill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1600" dirty="0">
                <a:solidFill>
                  <a:schemeClr val="bg1"/>
                </a:solidFill>
              </a:rPr>
              <a:t>Auditoria já na concessão do benefício;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1600" dirty="0">
                <a:solidFill>
                  <a:schemeClr val="bg1"/>
                </a:solidFill>
              </a:rPr>
              <a:t>Parametrização sistêmica com menor margem de mudança de entendimento por gestor de folha;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1600" dirty="0">
                <a:solidFill>
                  <a:schemeClr val="bg1"/>
                </a:solidFill>
              </a:rPr>
              <a:t>Centralização na entrada de informações na manutenção de benefícios;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1600" dirty="0">
                <a:solidFill>
                  <a:schemeClr val="bg1"/>
                </a:solidFill>
              </a:rPr>
              <a:t>Integração direta com TCE e COMPREV.</a:t>
            </a:r>
          </a:p>
          <a:p>
            <a:endParaRPr lang="pt-BR" sz="1600" dirty="0"/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78FCA1A6-D4BA-4111-8658-1AA91675CD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7504"/>
            <a:ext cx="4690157" cy="6875504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70715F2A-60D8-4189-9FE8-AC0EE224FA52}"/>
              </a:ext>
            </a:extLst>
          </p:cNvPr>
          <p:cNvSpPr/>
          <p:nvPr/>
        </p:nvSpPr>
        <p:spPr>
          <a:xfrm>
            <a:off x="114349" y="116632"/>
            <a:ext cx="4480669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pt-BR" sz="2400" b="1" cap="none" spc="0" dirty="0">
                <a:ln w="0"/>
                <a:solidFill>
                  <a:schemeClr val="tx2"/>
                </a:solidFill>
                <a:effectLst/>
              </a:rPr>
              <a:t>Implantação da </a:t>
            </a:r>
          </a:p>
          <a:p>
            <a:r>
              <a:rPr lang="pt-BR" sz="2400" b="1" cap="none" spc="0" dirty="0">
                <a:ln w="0"/>
                <a:solidFill>
                  <a:schemeClr val="tx2"/>
                </a:solidFill>
                <a:effectLst/>
              </a:rPr>
              <a:t>Unidade Gestora Única</a:t>
            </a:r>
          </a:p>
        </p:txBody>
      </p:sp>
    </p:spTree>
    <p:extLst>
      <p:ext uri="{BB962C8B-B14F-4D97-AF65-F5344CB8AC3E}">
        <p14:creationId xmlns:p14="http://schemas.microsoft.com/office/powerpoint/2010/main" val="36429109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5289550" y="393700"/>
            <a:ext cx="3529013" cy="5048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r" fontAlgn="auto">
              <a:spcAft>
                <a:spcPts val="0"/>
              </a:spcAft>
              <a:defRPr/>
            </a:pPr>
            <a:endParaRPr lang="pt-BR" sz="1600" b="1" dirty="0">
              <a:solidFill>
                <a:schemeClr val="tx2">
                  <a:lumMod val="75000"/>
                </a:schemeClr>
              </a:solidFill>
              <a:ea typeface="+mj-ea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2843213" y="476250"/>
            <a:ext cx="5905500" cy="46038"/>
          </a:xfrm>
          <a:prstGeom prst="rect">
            <a:avLst/>
          </a:prstGeom>
          <a:solidFill>
            <a:srgbClr val="2642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/>
          </a:p>
        </p:txBody>
      </p:sp>
      <p:sp>
        <p:nvSpPr>
          <p:cNvPr id="17" name="Título 1"/>
          <p:cNvSpPr txBox="1">
            <a:spLocks/>
          </p:cNvSpPr>
          <p:nvPr/>
        </p:nvSpPr>
        <p:spPr>
          <a:xfrm>
            <a:off x="2339752" y="116632"/>
            <a:ext cx="6478488" cy="432047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pt-BR" sz="1600" b="1" dirty="0">
                <a:solidFill>
                  <a:srgbClr val="175177"/>
                </a:solidFill>
              </a:rPr>
              <a:t>Histórico</a:t>
            </a:r>
            <a:endParaRPr lang="pt-BR" sz="1600" b="1" dirty="0">
              <a:solidFill>
                <a:srgbClr val="175177"/>
              </a:solidFill>
              <a:ea typeface="+mj-ea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412498E2-88A9-4808-AE94-5CED3E262EC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70715F2A-60D8-4189-9FE8-AC0EE224FA52}"/>
              </a:ext>
            </a:extLst>
          </p:cNvPr>
          <p:cNvSpPr/>
          <p:nvPr/>
        </p:nvSpPr>
        <p:spPr>
          <a:xfrm>
            <a:off x="111688" y="78603"/>
            <a:ext cx="8935229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pt-BR" sz="2400" b="1" cap="none" spc="0" dirty="0">
                <a:ln w="0"/>
                <a:solidFill>
                  <a:schemeClr val="tx2"/>
                </a:solidFill>
                <a:effectLst/>
              </a:rPr>
              <a:t>Implantação da Unidade Gestora Única</a:t>
            </a:r>
          </a:p>
          <a:p>
            <a:pPr algn="r"/>
            <a:r>
              <a:rPr lang="pt-BR" sz="2400" b="1" dirty="0">
                <a:ln w="0"/>
                <a:solidFill>
                  <a:schemeClr val="accent6">
                    <a:lumMod val="75000"/>
                  </a:schemeClr>
                </a:solidFill>
              </a:rPr>
              <a:t>Como Estamos?</a:t>
            </a:r>
            <a:endParaRPr lang="pt-BR" sz="2400" b="1" cap="none" spc="0" dirty="0">
              <a:ln w="0"/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graphicFrame>
        <p:nvGraphicFramePr>
          <p:cNvPr id="14" name="Tabela 13">
            <a:extLst>
              <a:ext uri="{FF2B5EF4-FFF2-40B4-BE49-F238E27FC236}">
                <a16:creationId xmlns:a16="http://schemas.microsoft.com/office/drawing/2014/main" id="{F6B30888-00DC-4C24-ADD1-DB638476EC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7689120"/>
              </p:ext>
            </p:extLst>
          </p:nvPr>
        </p:nvGraphicFramePr>
        <p:xfrm>
          <a:off x="101268" y="1133147"/>
          <a:ext cx="8935229" cy="5320189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322382">
                  <a:extLst>
                    <a:ext uri="{9D8B030D-6E8A-4147-A177-3AD203B41FA5}">
                      <a16:colId xmlns:a16="http://schemas.microsoft.com/office/drawing/2014/main" val="2734892627"/>
                    </a:ext>
                  </a:extLst>
                </a:gridCol>
                <a:gridCol w="2526257">
                  <a:extLst>
                    <a:ext uri="{9D8B030D-6E8A-4147-A177-3AD203B41FA5}">
                      <a16:colId xmlns:a16="http://schemas.microsoft.com/office/drawing/2014/main" val="3869673722"/>
                    </a:ext>
                  </a:extLst>
                </a:gridCol>
                <a:gridCol w="3086590">
                  <a:extLst>
                    <a:ext uri="{9D8B030D-6E8A-4147-A177-3AD203B41FA5}">
                      <a16:colId xmlns:a16="http://schemas.microsoft.com/office/drawing/2014/main" val="3479174680"/>
                    </a:ext>
                  </a:extLst>
                </a:gridCol>
              </a:tblGrid>
              <a:tr h="540420">
                <a:tc>
                  <a:txBody>
                    <a:bodyPr/>
                    <a:lstStyle/>
                    <a:p>
                      <a:pPr algn="ctr"/>
                      <a:endParaRPr lang="pt-BR" dirty="0">
                        <a:solidFill>
                          <a:srgbClr val="175177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bg1"/>
                          </a:solidFill>
                        </a:rPr>
                        <a:t>Pensão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bg1"/>
                          </a:solidFill>
                        </a:rPr>
                        <a:t>Aposentadoria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9532199"/>
                  </a:ext>
                </a:extLst>
              </a:tr>
              <a:tr h="610634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175177"/>
                          </a:solidFill>
                        </a:rPr>
                        <a:t>Concessão/Habilitação </a:t>
                      </a:r>
                    </a:p>
                    <a:p>
                      <a:pPr algn="ctr"/>
                      <a:r>
                        <a:rPr lang="pt-BR" sz="1600" dirty="0">
                          <a:solidFill>
                            <a:srgbClr val="175177"/>
                          </a:solidFill>
                        </a:rPr>
                        <a:t>Poder Executivo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rgbClr val="175177"/>
                          </a:solidFill>
                        </a:rPr>
                        <a:t>100%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rgbClr val="175177"/>
                          </a:solidFill>
                        </a:rPr>
                        <a:t>70%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53065644"/>
                  </a:ext>
                </a:extLst>
              </a:tr>
              <a:tr h="67491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>
                          <a:solidFill>
                            <a:srgbClr val="175177"/>
                          </a:solidFill>
                        </a:rPr>
                        <a:t>Concessão/Habilitação </a:t>
                      </a:r>
                    </a:p>
                    <a:p>
                      <a:pPr algn="ctr"/>
                      <a:r>
                        <a:rPr lang="pt-BR" sz="1600" dirty="0">
                          <a:solidFill>
                            <a:srgbClr val="175177"/>
                          </a:solidFill>
                        </a:rPr>
                        <a:t>Demais Poderes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rgbClr val="175177"/>
                          </a:solidFill>
                        </a:rPr>
                        <a:t>100%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rgbClr val="175177"/>
                          </a:solidFill>
                        </a:rPr>
                        <a:t>Após o término da implantação do Executivo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67874263"/>
                  </a:ext>
                </a:extLst>
              </a:tr>
              <a:tr h="1332544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175177"/>
                          </a:solidFill>
                        </a:rPr>
                        <a:t>Manutenção Benefícios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rgbClr val="175177"/>
                          </a:solidFill>
                        </a:rPr>
                        <a:t>100%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rgbClr val="175177"/>
                          </a:solidFill>
                        </a:rPr>
                        <a:t>Aposentadoria Concedidas pelo </a:t>
                      </a:r>
                      <a:r>
                        <a:rPr lang="pt-BR" dirty="0" err="1">
                          <a:solidFill>
                            <a:srgbClr val="175177"/>
                          </a:solidFill>
                        </a:rPr>
                        <a:t>Rioprevidência</a:t>
                      </a:r>
                      <a:endParaRPr lang="pt-BR" dirty="0">
                        <a:solidFill>
                          <a:srgbClr val="175177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79750216"/>
                  </a:ext>
                </a:extLst>
              </a:tr>
              <a:tr h="54042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175177"/>
                          </a:solidFill>
                        </a:rPr>
                        <a:t>Auditoria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rgbClr val="175177"/>
                          </a:solidFill>
                        </a:rPr>
                        <a:t>100%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rgbClr val="175177"/>
                          </a:solidFill>
                        </a:rPr>
                        <a:t>100%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10202991"/>
                  </a:ext>
                </a:extLst>
              </a:tr>
              <a:tr h="54042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175177"/>
                          </a:solidFill>
                        </a:rPr>
                        <a:t>Processo Digital - PD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rgbClr val="175177"/>
                          </a:solidFill>
                        </a:rPr>
                        <a:t>Novas concessões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rgbClr val="175177"/>
                          </a:solidFill>
                        </a:rPr>
                        <a:t>Novas concessões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64377079"/>
                  </a:ext>
                </a:extLst>
              </a:tr>
              <a:tr h="54042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175177"/>
                          </a:solidFill>
                        </a:rPr>
                        <a:t>Integração PD com TCE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rgbClr val="175177"/>
                          </a:solidFill>
                        </a:rPr>
                        <a:t>Em Homologação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>
                          <a:solidFill>
                            <a:srgbClr val="175177"/>
                          </a:solidFill>
                        </a:rPr>
                        <a:t>Em Homologação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31559282"/>
                  </a:ext>
                </a:extLst>
              </a:tr>
              <a:tr h="54042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175177"/>
                          </a:solidFill>
                        </a:rPr>
                        <a:t>Integração PD com COMPREV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rgbClr val="175177"/>
                          </a:solidFill>
                        </a:rPr>
                        <a:t>Em desenvolvimento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>
                          <a:solidFill>
                            <a:srgbClr val="175177"/>
                          </a:solidFill>
                        </a:rPr>
                        <a:t>Em desenvolvimento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913106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17679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5289550" y="393700"/>
            <a:ext cx="3529013" cy="5048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r" fontAlgn="auto">
              <a:spcAft>
                <a:spcPts val="0"/>
              </a:spcAft>
              <a:defRPr/>
            </a:pPr>
            <a:endParaRPr lang="pt-BR" sz="1600" b="1" dirty="0">
              <a:solidFill>
                <a:schemeClr val="tx2">
                  <a:lumMod val="75000"/>
                </a:schemeClr>
              </a:solidFill>
              <a:ea typeface="+mj-ea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2843213" y="476250"/>
            <a:ext cx="5905500" cy="46038"/>
          </a:xfrm>
          <a:prstGeom prst="rect">
            <a:avLst/>
          </a:prstGeom>
          <a:solidFill>
            <a:srgbClr val="2642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/>
          </a:p>
        </p:txBody>
      </p:sp>
      <p:sp>
        <p:nvSpPr>
          <p:cNvPr id="17" name="Título 1"/>
          <p:cNvSpPr txBox="1">
            <a:spLocks/>
          </p:cNvSpPr>
          <p:nvPr/>
        </p:nvSpPr>
        <p:spPr>
          <a:xfrm>
            <a:off x="2339752" y="116632"/>
            <a:ext cx="6478488" cy="432047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pt-BR" sz="1600" b="1" dirty="0">
                <a:solidFill>
                  <a:srgbClr val="175177"/>
                </a:solidFill>
              </a:rPr>
              <a:t>Histórico</a:t>
            </a:r>
            <a:endParaRPr lang="pt-BR" sz="1600" b="1" dirty="0">
              <a:solidFill>
                <a:srgbClr val="175177"/>
              </a:solidFill>
              <a:ea typeface="+mj-ea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412498E2-88A9-4808-AE94-5CED3E262EC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70715F2A-60D8-4189-9FE8-AC0EE224FA52}"/>
              </a:ext>
            </a:extLst>
          </p:cNvPr>
          <p:cNvSpPr/>
          <p:nvPr/>
        </p:nvSpPr>
        <p:spPr>
          <a:xfrm>
            <a:off x="111688" y="78603"/>
            <a:ext cx="8935229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pt-BR" sz="2400" b="1" cap="none" spc="0" dirty="0">
                <a:ln w="0"/>
                <a:solidFill>
                  <a:schemeClr val="tx2"/>
                </a:solidFill>
                <a:effectLst/>
              </a:rPr>
              <a:t>Implantação da Unidade Gestora Única</a:t>
            </a:r>
          </a:p>
          <a:p>
            <a:pPr algn="r"/>
            <a:r>
              <a:rPr lang="pt-BR" sz="2400" b="1" dirty="0">
                <a:ln w="0"/>
                <a:solidFill>
                  <a:schemeClr val="accent6">
                    <a:lumMod val="75000"/>
                  </a:schemeClr>
                </a:solidFill>
              </a:rPr>
              <a:t>Próximos Passos...</a:t>
            </a:r>
            <a:endParaRPr lang="pt-BR" sz="2400" b="1" cap="none" spc="0" dirty="0">
              <a:ln w="0"/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E1DFD01C-9918-4897-AADB-7DD3CD042F29}"/>
              </a:ext>
            </a:extLst>
          </p:cNvPr>
          <p:cNvSpPr txBox="1"/>
          <p:nvPr/>
        </p:nvSpPr>
        <p:spPr>
          <a:xfrm>
            <a:off x="323528" y="1151682"/>
            <a:ext cx="8568952" cy="548868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pt-BR" sz="8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pt-BR" sz="8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Término da centralização das aposentadorias do Poder Executivo;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pt-BR" sz="8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Início da parametrização para concessão dos demais Poderes;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pt-BR" sz="8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Utilização do Sistema Eletrônico de Informações - SEI para recepção prévia dos documentos para habilitação de pensões, otimizando o tempo nas agências do </a:t>
            </a:r>
            <a:r>
              <a:rPr lang="pt-BR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Rioprevidência</a:t>
            </a:r>
            <a:r>
              <a:rPr lang="pt-BR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pt-BR" sz="8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Acompanhamento do deferimento da documentação para agendamento de atendimento nas agências;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pt-BR" sz="8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Ampliação de serviços no site do </a:t>
            </a:r>
            <a:r>
              <a:rPr lang="pt-BR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Rioprevidência</a:t>
            </a:r>
            <a:r>
              <a:rPr lang="pt-BR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no aplicativo </a:t>
            </a:r>
            <a:r>
              <a:rPr lang="pt-BR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mobile</a:t>
            </a:r>
            <a:r>
              <a:rPr lang="pt-BR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pt-BR" sz="8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Término da integração do processo digital com o TCE e o COMPREV.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pt-BR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874753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517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C51EE279-CA80-4261-A9EE-A0966EB1442E}"/>
              </a:ext>
            </a:extLst>
          </p:cNvPr>
          <p:cNvSpPr txBox="1">
            <a:spLocks/>
          </p:cNvSpPr>
          <p:nvPr/>
        </p:nvSpPr>
        <p:spPr bwMode="auto">
          <a:xfrm>
            <a:off x="412750" y="2420888"/>
            <a:ext cx="873125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br>
              <a:rPr lang="pt-BR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Rioprevidência</a:t>
            </a:r>
            <a:endParaRPr lang="pt-BR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F8EA7E-43BD-42E8-BA42-F8C4C42D63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703" y="5517232"/>
            <a:ext cx="2843010" cy="1125115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928440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3590</TotalTime>
  <Words>514</Words>
  <Application>Microsoft Office PowerPoint</Application>
  <PresentationFormat>Apresentação na tela (4:3)</PresentationFormat>
  <Paragraphs>98</Paragraphs>
  <Slides>15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0" baseType="lpstr">
      <vt:lpstr>Arial</vt:lpstr>
      <vt:lpstr>Calibri</vt:lpstr>
      <vt:lpstr>Verdana</vt:lpstr>
      <vt:lpstr>Wingdings</vt:lpstr>
      <vt:lpstr>Tema do Office</vt:lpstr>
      <vt:lpstr>Fundo Único de Previdência Social do Estado do Rio de Janeiro Rioprevidência</vt:lpstr>
      <vt:lpstr>Apresentação do PowerPoint</vt:lpstr>
      <vt:lpstr>Centralização das Concessões de Aposentadorias Processo Digital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Anna</dc:creator>
  <cp:lastModifiedBy>rioprev</cp:lastModifiedBy>
  <cp:revision>274</cp:revision>
  <dcterms:created xsi:type="dcterms:W3CDTF">2011-01-21T10:41:13Z</dcterms:created>
  <dcterms:modified xsi:type="dcterms:W3CDTF">2019-08-23T11:42:46Z</dcterms:modified>
</cp:coreProperties>
</file>