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303" r:id="rId3"/>
    <p:sldId id="306" r:id="rId4"/>
    <p:sldId id="302" r:id="rId5"/>
    <p:sldId id="304" r:id="rId6"/>
    <p:sldId id="305" r:id="rId7"/>
    <p:sldId id="307" r:id="rId8"/>
    <p:sldId id="309" r:id="rId9"/>
    <p:sldId id="308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65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0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6233EF-2737-4153-AAE3-D97EA9EE5BD7}" type="doc">
      <dgm:prSet loTypeId="urn:microsoft.com/office/officeart/2005/8/layout/chevron1" loCatId="process" qsTypeId="urn:microsoft.com/office/officeart/2005/8/quickstyle/3d7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9DA24036-AEB2-470A-A07A-3D6B0B0E72EF}">
      <dgm:prSet phldrT="[Texto]" custT="1"/>
      <dgm:spPr/>
      <dgm:t>
        <a:bodyPr/>
        <a:lstStyle/>
        <a:p>
          <a:r>
            <a:rPr lang="pt-BR" sz="4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1962</a:t>
          </a:r>
        </a:p>
      </dgm:t>
    </dgm:pt>
    <dgm:pt modelId="{54599403-D90F-4EB1-9A53-CDDA0A9A6FA3}" type="parTrans" cxnId="{71E6F53D-B8B1-4DFA-9A0B-D3CD178B5CBD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B39189-80E8-442D-97B5-AAA9319CA986}" type="sibTrans" cxnId="{71E6F53D-B8B1-4DFA-9A0B-D3CD178B5CBD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99EB06-79E5-4D62-9BE1-E4AD407046FD}">
      <dgm:prSet phldrT="[Texto]" custT="1"/>
      <dgm:spPr/>
      <dgm:t>
        <a:bodyPr/>
        <a:lstStyle/>
        <a:p>
          <a:r>
            <a:rPr lang="pt-BR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IPASEAL</a:t>
          </a:r>
        </a:p>
      </dgm:t>
    </dgm:pt>
    <dgm:pt modelId="{7E780666-42B4-48BB-B0E8-734C2A4B2D7D}" type="parTrans" cxnId="{6294FDD4-5CDD-45E0-9C8D-AE38489C29C7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74370C-71F3-4D27-9912-7D2FE8BF05AF}" type="sibTrans" cxnId="{6294FDD4-5CDD-45E0-9C8D-AE38489C29C7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3700DF-14A7-4279-9745-DCA1B4ABC02D}">
      <dgm:prSet phldrT="[Texto]" custT="1"/>
      <dgm:spPr/>
      <dgm:t>
        <a:bodyPr/>
        <a:lstStyle/>
        <a:p>
          <a:r>
            <a:rPr lang="pt-BR" sz="4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2009</a:t>
          </a:r>
          <a:endParaRPr lang="pt-BR" sz="4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32EFB3-A2A1-4345-A400-881E286712B5}" type="parTrans" cxnId="{31F8CF9D-5144-459D-9EF2-544633B5C269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66BCC-E7E8-4B78-ABCD-36B839185046}" type="sibTrans" cxnId="{31F8CF9D-5144-459D-9EF2-544633B5C269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0BD242-97C3-4077-AA24-F207C174F979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SERVIÇO SOCIAL AUTÔNOMO – PERSONALIDADE JURÍDICA DE DIREITO PRIVADO</a:t>
          </a:r>
          <a:endParaRPr lang="pt-BR" sz="16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80AD8A-C23A-49B5-8F73-47A62F0447FB}" type="parTrans" cxnId="{F6889136-8434-4891-86BD-2B57806822BC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FDBAF2-CBA3-411C-B1A0-F9DEA3411C64}" type="sibTrans" cxnId="{F6889136-8434-4891-86BD-2B57806822BC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5BC564-320C-4C33-9F1F-D53F6FAB9A1A}">
      <dgm:prSet phldrT="[Texto]" custT="1"/>
      <dgm:spPr/>
      <dgm:t>
        <a:bodyPr/>
        <a:lstStyle/>
        <a:p>
          <a:r>
            <a:rPr lang="pt-BR" sz="4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2015</a:t>
          </a:r>
          <a:endParaRPr lang="pt-BR" sz="4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CF364B-BCB1-4EFA-B14F-FC99F45B82FA}" type="parTrans" cxnId="{2560D97F-838D-4EC9-B6FC-B16C45CB4987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E927F-437E-4722-B75B-75119ABA656B}" type="sibTrans" cxnId="{2560D97F-838D-4EC9-B6FC-B16C45CB4987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96D9BB-7F75-4AC5-A9DA-7C662BF2363C}">
      <dgm:prSet phldrT="[Texto]" custT="1"/>
      <dgm:spPr/>
      <dgm:t>
        <a:bodyPr/>
        <a:lstStyle/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AUTARQUIA ESPECIAL</a:t>
          </a:r>
        </a:p>
      </dgm:t>
    </dgm:pt>
    <dgm:pt modelId="{8AF5EF88-2CE0-441A-A21A-60A744B5B9DC}" type="parTrans" cxnId="{30CA01C2-1F44-436B-B163-127BF2C6D133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E623C2-BD33-4EDE-8DDF-685724A1CCFD}" type="sibTrans" cxnId="{30CA01C2-1F44-436B-B163-127BF2C6D133}">
      <dgm:prSet/>
      <dgm:spPr/>
      <dgm:t>
        <a:bodyPr/>
        <a:lstStyle/>
        <a:p>
          <a:endParaRPr lang="pt-BR" sz="3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9F34C-D9D6-4A94-A7DB-A54EF28A77F4}">
      <dgm:prSet phldrT="[Texto]" custT="1"/>
      <dgm:spPr/>
      <dgm:t>
        <a:bodyPr/>
        <a:lstStyle/>
        <a:p>
          <a:r>
            <a:rPr lang="pt-BR" sz="4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2002</a:t>
          </a:r>
        </a:p>
      </dgm:t>
    </dgm:pt>
    <dgm:pt modelId="{2ACE29D8-AD6B-4A3C-A074-0C05FB6DA2DB}" type="parTrans" cxnId="{E58D8FE2-8007-42D6-B223-004EC72DA720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FA262B-D5B9-473B-B2DA-931ABFDA5C52}" type="sibTrans" cxnId="{E58D8FE2-8007-42D6-B223-004EC72DA720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6474A5-317B-4F86-9619-CDBB0634A9B2}">
      <dgm:prSet custT="1"/>
      <dgm:spPr/>
      <dgm:t>
        <a:bodyPr/>
        <a:lstStyle/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RESTRUTURAÇÃO</a:t>
          </a:r>
        </a:p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IPASEAL</a:t>
          </a:r>
          <a:endParaRPr lang="pt-BR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E37CBC-9B37-443B-A886-FE3773E1A15D}" type="parTrans" cxnId="{9D0DB8A1-BA6C-4AC7-A009-421A8B1730B6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369F21-9656-4533-ABA1-E7AF6E98EEE8}" type="sibTrans" cxnId="{9D0DB8A1-BA6C-4AC7-A009-421A8B1730B6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28FB6B-FBE8-40AD-BBE7-09F80DF6C49F}">
      <dgm:prSet phldrT="[Texto]" custT="1"/>
      <dgm:spPr/>
      <dgm:t>
        <a:bodyPr/>
        <a:lstStyle/>
        <a:p>
          <a:r>
            <a:rPr lang="pt-BR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PENSÃO E AUXÍLIOS</a:t>
          </a:r>
        </a:p>
      </dgm:t>
    </dgm:pt>
    <dgm:pt modelId="{BDB208E2-4265-46EC-A4B6-7198704DE482}" type="parTrans" cxnId="{1FC9F689-C129-4A5B-A3E2-7034EB299280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A153CB-2871-40F0-9DD5-AC7BC67AD982}" type="sibTrans" cxnId="{1FC9F689-C129-4A5B-A3E2-7034EB299280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DF7D8F-BDF6-4668-BB37-937FCDFDA862}">
      <dgm:prSet phldrT="[Texto]" custT="1"/>
      <dgm:spPr/>
      <dgm:t>
        <a:bodyPr/>
        <a:lstStyle/>
        <a:p>
          <a:r>
            <a:rPr lang="pt-BR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TODOS OS SERVIDORES DO ESTADO DE ALAGOAS</a:t>
          </a:r>
        </a:p>
      </dgm:t>
    </dgm:pt>
    <dgm:pt modelId="{2A86D82C-BD73-41D3-9D26-F17A70D7116B}" type="parTrans" cxnId="{F5683B6C-3024-4434-A78C-4906E46497D2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B492-EFA8-41DE-97BD-86294F6D4C5E}" type="sibTrans" cxnId="{F5683B6C-3024-4434-A78C-4906E46497D2}">
      <dgm:prSet/>
      <dgm:spPr/>
      <dgm:t>
        <a:bodyPr/>
        <a:lstStyle/>
        <a:p>
          <a:endParaRPr lang="pt-BR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2BE9DD-762A-4C0E-87A6-52235C4F970D}">
      <dgm:prSet custT="1"/>
      <dgm:spPr/>
      <dgm:t>
        <a:bodyPr/>
        <a:lstStyle/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ÓRGÃO GESTOR DO RPPS</a:t>
          </a:r>
          <a:endParaRPr lang="pt-BR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1EE21F-2FBD-4F72-83F9-17BA73E7AB70}" type="parTrans" cxnId="{1E7FF922-3782-4490-B2CE-2FD2DBE749F6}">
      <dgm:prSet/>
      <dgm:spPr/>
      <dgm:t>
        <a:bodyPr/>
        <a:lstStyle/>
        <a:p>
          <a:endParaRPr lang="pt-BR"/>
        </a:p>
      </dgm:t>
    </dgm:pt>
    <dgm:pt modelId="{852C4541-6DC5-4EA8-BC65-56ED43D5DDA1}" type="sibTrans" cxnId="{1E7FF922-3782-4490-B2CE-2FD2DBE749F6}">
      <dgm:prSet/>
      <dgm:spPr/>
      <dgm:t>
        <a:bodyPr/>
        <a:lstStyle/>
        <a:p>
          <a:endParaRPr lang="pt-BR"/>
        </a:p>
      </dgm:t>
    </dgm:pt>
    <dgm:pt modelId="{4D9A2924-2F0E-4DF8-9828-4B8892CD2C4D}">
      <dgm:prSet custT="1"/>
      <dgm:spPr/>
      <dgm:t>
        <a:bodyPr/>
        <a:lstStyle/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TODOS OS SERVIDORES DO PODER EXECUTIVO DO ESTADO DE ALAGOAS, SENDO FACULTATIVA À ADESÃO DE OUTROS PODERES, TCE/MPE </a:t>
          </a:r>
          <a:endParaRPr lang="pt-BR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5D1917-9A35-444D-A4AD-576184D65E9B}" type="parTrans" cxnId="{3840BA7A-553E-40C2-81C9-491F4E8111B0}">
      <dgm:prSet/>
      <dgm:spPr/>
      <dgm:t>
        <a:bodyPr/>
        <a:lstStyle/>
        <a:p>
          <a:endParaRPr lang="pt-BR"/>
        </a:p>
      </dgm:t>
    </dgm:pt>
    <dgm:pt modelId="{43DD9767-9EF1-4B0D-ABF5-D0DC0F7DD999}" type="sibTrans" cxnId="{3840BA7A-553E-40C2-81C9-491F4E8111B0}">
      <dgm:prSet/>
      <dgm:spPr/>
      <dgm:t>
        <a:bodyPr/>
        <a:lstStyle/>
        <a:p>
          <a:endParaRPr lang="pt-BR"/>
        </a:p>
      </dgm:t>
    </dgm:pt>
    <dgm:pt modelId="{142455CF-A846-46DE-9EAE-3E3B02AA206F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pt-BR" sz="16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956F0-0490-41D5-80FB-D7A4E20DECF4}" type="parTrans" cxnId="{D02BEFF5-4305-4283-B4FD-3B02E88A453F}">
      <dgm:prSet/>
      <dgm:spPr/>
      <dgm:t>
        <a:bodyPr/>
        <a:lstStyle/>
        <a:p>
          <a:endParaRPr lang="pt-BR"/>
        </a:p>
      </dgm:t>
    </dgm:pt>
    <dgm:pt modelId="{C84BD8A0-7002-44E5-B9BC-8461E7DB4366}" type="sibTrans" cxnId="{D02BEFF5-4305-4283-B4FD-3B02E88A453F}">
      <dgm:prSet/>
      <dgm:spPr/>
      <dgm:t>
        <a:bodyPr/>
        <a:lstStyle/>
        <a:p>
          <a:endParaRPr lang="pt-BR"/>
        </a:p>
      </dgm:t>
    </dgm:pt>
    <dgm:pt modelId="{3E801FF9-8E8D-4400-ADBA-EEE586DAFE8B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CONTRATOS DE GESTÃO  COM OS PODERES</a:t>
          </a:r>
        </a:p>
      </dgm:t>
    </dgm:pt>
    <dgm:pt modelId="{6CCDE2D7-D59F-4DA1-9DFD-1E34F7AA0552}" type="parTrans" cxnId="{415D16C2-7D70-4D25-93BF-FB805200336E}">
      <dgm:prSet/>
      <dgm:spPr/>
      <dgm:t>
        <a:bodyPr/>
        <a:lstStyle/>
        <a:p>
          <a:endParaRPr lang="pt-BR"/>
        </a:p>
      </dgm:t>
    </dgm:pt>
    <dgm:pt modelId="{F3DE7567-1D73-449D-9FA7-053EEB620804}" type="sibTrans" cxnId="{415D16C2-7D70-4D25-93BF-FB805200336E}">
      <dgm:prSet/>
      <dgm:spPr/>
      <dgm:t>
        <a:bodyPr/>
        <a:lstStyle/>
        <a:p>
          <a:endParaRPr lang="pt-BR"/>
        </a:p>
      </dgm:t>
    </dgm:pt>
    <dgm:pt modelId="{4177F5C7-759D-44AA-90AE-D4ED13BE18A8}">
      <dgm:prSet phldrT="[Texto]" custT="1"/>
      <dgm:spPr/>
      <dgm:t>
        <a:bodyPr/>
        <a:lstStyle/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UNIDADE GESTORA ÚNICA DO RPPS, INCLUINDO TODOS OS PODERES E TCE/MPE</a:t>
          </a:r>
        </a:p>
      </dgm:t>
    </dgm:pt>
    <dgm:pt modelId="{952D02F8-4B0D-4DA6-B01C-D5053B6D03B0}" type="parTrans" cxnId="{B78453C0-AD69-4DED-819C-AB58362C5B54}">
      <dgm:prSet/>
      <dgm:spPr/>
      <dgm:t>
        <a:bodyPr/>
        <a:lstStyle/>
        <a:p>
          <a:endParaRPr lang="pt-BR"/>
        </a:p>
      </dgm:t>
    </dgm:pt>
    <dgm:pt modelId="{791BF51C-B680-4D89-A6CF-247C77A6CF73}" type="sibTrans" cxnId="{B78453C0-AD69-4DED-819C-AB58362C5B54}">
      <dgm:prSet/>
      <dgm:spPr/>
      <dgm:t>
        <a:bodyPr/>
        <a:lstStyle/>
        <a:p>
          <a:endParaRPr lang="pt-BR"/>
        </a:p>
      </dgm:t>
    </dgm:pt>
    <dgm:pt modelId="{5A1D82A7-9F04-403F-9B00-7FD68EB7A174}">
      <dgm:prSet phldrT="[Texto]" custT="1"/>
      <dgm:spPr/>
      <dgm:t>
        <a:bodyPr/>
        <a:lstStyle/>
        <a:p>
          <a:r>
            <a:rPr lang="pt-BR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ADESÃO AUTOMÁTICA</a:t>
          </a:r>
        </a:p>
        <a:p>
          <a:endParaRPr lang="pt-BR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6CDD6-03E9-415E-ADE6-4318DBE75921}" type="parTrans" cxnId="{A266868D-B892-4FB9-BAFB-07F5B3AB98BA}">
      <dgm:prSet/>
      <dgm:spPr/>
      <dgm:t>
        <a:bodyPr/>
        <a:lstStyle/>
        <a:p>
          <a:endParaRPr lang="pt-BR"/>
        </a:p>
      </dgm:t>
    </dgm:pt>
    <dgm:pt modelId="{66B753A7-2F89-4719-84CB-046369911F7C}" type="sibTrans" cxnId="{A266868D-B892-4FB9-BAFB-07F5B3AB98BA}">
      <dgm:prSet/>
      <dgm:spPr/>
      <dgm:t>
        <a:bodyPr/>
        <a:lstStyle/>
        <a:p>
          <a:endParaRPr lang="pt-BR"/>
        </a:p>
      </dgm:t>
    </dgm:pt>
    <dgm:pt modelId="{73ED76DB-5678-4737-AE27-E4351F1A2212}" type="pres">
      <dgm:prSet presAssocID="{C06233EF-2737-4153-AAE3-D97EA9EE5BD7}" presName="Name0" presStyleCnt="0">
        <dgm:presLayoutVars>
          <dgm:dir/>
          <dgm:animLvl val="lvl"/>
          <dgm:resizeHandles val="exact"/>
        </dgm:presLayoutVars>
      </dgm:prSet>
      <dgm:spPr/>
    </dgm:pt>
    <dgm:pt modelId="{5544CA1D-F28F-43E0-8F57-978C224281E8}" type="pres">
      <dgm:prSet presAssocID="{9DA24036-AEB2-470A-A07A-3D6B0B0E72EF}" presName="composite" presStyleCnt="0"/>
      <dgm:spPr/>
    </dgm:pt>
    <dgm:pt modelId="{EDDF5E26-F24F-465B-A1D3-3D4B695DDA10}" type="pres">
      <dgm:prSet presAssocID="{9DA24036-AEB2-470A-A07A-3D6B0B0E72EF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BE0F5C9-7536-43A1-A807-22B0638B0ACA}" type="pres">
      <dgm:prSet presAssocID="{9DA24036-AEB2-470A-A07A-3D6B0B0E72EF}" presName="desTx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624533-2D81-4711-91CC-188A77B8EA4A}" type="pres">
      <dgm:prSet presAssocID="{07B39189-80E8-442D-97B5-AAA9319CA986}" presName="space" presStyleCnt="0"/>
      <dgm:spPr/>
    </dgm:pt>
    <dgm:pt modelId="{01EB78F1-5671-4B1D-B5F3-E51B996602D4}" type="pres">
      <dgm:prSet presAssocID="{95B9F34C-D9D6-4A94-A7DB-A54EF28A77F4}" presName="composite" presStyleCnt="0"/>
      <dgm:spPr/>
    </dgm:pt>
    <dgm:pt modelId="{69DB9757-9799-4B0C-8D61-C311E220884D}" type="pres">
      <dgm:prSet presAssocID="{95B9F34C-D9D6-4A94-A7DB-A54EF28A77F4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657ED0A-5675-447B-81D0-B160E88CA09B}" type="pres">
      <dgm:prSet presAssocID="{95B9F34C-D9D6-4A94-A7DB-A54EF28A77F4}" presName="desTx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4DAE24-6C1F-43C4-B112-AE2FF710BEC4}" type="pres">
      <dgm:prSet presAssocID="{69FA262B-D5B9-473B-B2DA-931ABFDA5C52}" presName="space" presStyleCnt="0"/>
      <dgm:spPr/>
    </dgm:pt>
    <dgm:pt modelId="{097803B9-211B-4019-946A-925C7E5B00CF}" type="pres">
      <dgm:prSet presAssocID="{933700DF-14A7-4279-9745-DCA1B4ABC02D}" presName="composite" presStyleCnt="0"/>
      <dgm:spPr/>
    </dgm:pt>
    <dgm:pt modelId="{2DFC6AC2-D6CC-4D29-86C5-1199431D8BA0}" type="pres">
      <dgm:prSet presAssocID="{933700DF-14A7-4279-9745-DCA1B4ABC02D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D57B60C-7F6A-4F8E-B443-110F57E715DA}" type="pres">
      <dgm:prSet presAssocID="{933700DF-14A7-4279-9745-DCA1B4ABC02D}" presName="desTx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0734A67-014E-4FE1-85BA-98D3AEDD404C}" type="pres">
      <dgm:prSet presAssocID="{07366BCC-E7E8-4B78-ABCD-36B839185046}" presName="space" presStyleCnt="0"/>
      <dgm:spPr/>
    </dgm:pt>
    <dgm:pt modelId="{4CE1C15C-5522-496B-B28F-4D487DC60F4D}" type="pres">
      <dgm:prSet presAssocID="{4C5BC564-320C-4C33-9F1F-D53F6FAB9A1A}" presName="composite" presStyleCnt="0"/>
      <dgm:spPr/>
    </dgm:pt>
    <dgm:pt modelId="{51AC7CA6-81B3-42A9-9ACF-BFD43B203F1C}" type="pres">
      <dgm:prSet presAssocID="{4C5BC564-320C-4C33-9F1F-D53F6FAB9A1A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3DA54ACC-E21B-4E69-96CF-AC6E8181A642}" type="pres">
      <dgm:prSet presAssocID="{4C5BC564-320C-4C33-9F1F-D53F6FAB9A1A}" presName="desTx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0DFF4FA-7430-42E3-A539-BFF754B5B41D}" type="presOf" srcId="{2196D9BB-7F75-4AC5-A9DA-7C662BF2363C}" destId="{3DA54ACC-E21B-4E69-96CF-AC6E8181A642}" srcOrd="0" destOrd="0" presId="urn:microsoft.com/office/officeart/2005/8/layout/chevron1"/>
    <dgm:cxn modelId="{BC374B02-529D-4534-B5C2-DD0F39B6F01C}" type="presOf" srcId="{4D9A2924-2F0E-4DF8-9828-4B8892CD2C4D}" destId="{0657ED0A-5675-447B-81D0-B160E88CA09B}" srcOrd="0" destOrd="2" presId="urn:microsoft.com/office/officeart/2005/8/layout/chevron1"/>
    <dgm:cxn modelId="{C41BDEA2-6D4C-4CF8-92C2-4461DDE3BFB3}" type="presOf" srcId="{95B9F34C-D9D6-4A94-A7DB-A54EF28A77F4}" destId="{69DB9757-9799-4B0C-8D61-C311E220884D}" srcOrd="0" destOrd="0" presId="urn:microsoft.com/office/officeart/2005/8/layout/chevron1"/>
    <dgm:cxn modelId="{B78453C0-AD69-4DED-819C-AB58362C5B54}" srcId="{4C5BC564-320C-4C33-9F1F-D53F6FAB9A1A}" destId="{4177F5C7-759D-44AA-90AE-D4ED13BE18A8}" srcOrd="1" destOrd="0" parTransId="{952D02F8-4B0D-4DA6-B01C-D5053B6D03B0}" sibTransId="{791BF51C-B680-4D89-A6CF-247C77A6CF73}"/>
    <dgm:cxn modelId="{415D16C2-7D70-4D25-93BF-FB805200336E}" srcId="{933700DF-14A7-4279-9745-DCA1B4ABC02D}" destId="{3E801FF9-8E8D-4400-ADBA-EEE586DAFE8B}" srcOrd="1" destOrd="0" parTransId="{6CCDE2D7-D59F-4DA1-9DFD-1E34F7AA0552}" sibTransId="{F3DE7567-1D73-449D-9FA7-053EEB620804}"/>
    <dgm:cxn modelId="{D02BEFF5-4305-4283-B4FD-3B02E88A453F}" srcId="{933700DF-14A7-4279-9745-DCA1B4ABC02D}" destId="{142455CF-A846-46DE-9EAE-3E3B02AA206F}" srcOrd="2" destOrd="0" parTransId="{06E956F0-0490-41D5-80FB-D7A4E20DECF4}" sibTransId="{C84BD8A0-7002-44E5-B9BC-8461E7DB4366}"/>
    <dgm:cxn modelId="{30CA01C2-1F44-436B-B163-127BF2C6D133}" srcId="{4C5BC564-320C-4C33-9F1F-D53F6FAB9A1A}" destId="{2196D9BB-7F75-4AC5-A9DA-7C662BF2363C}" srcOrd="0" destOrd="0" parTransId="{8AF5EF88-2CE0-441A-A21A-60A744B5B9DC}" sibTransId="{94E623C2-BD33-4EDE-8DDF-685724A1CCFD}"/>
    <dgm:cxn modelId="{C63C0864-281A-45B6-8E81-6B4A63079BAF}" type="presOf" srcId="{142455CF-A846-46DE-9EAE-3E3B02AA206F}" destId="{2D57B60C-7F6A-4F8E-B443-110F57E715DA}" srcOrd="0" destOrd="2" presId="urn:microsoft.com/office/officeart/2005/8/layout/chevron1"/>
    <dgm:cxn modelId="{1E7FF922-3782-4490-B2CE-2FD2DBE749F6}" srcId="{95B9F34C-D9D6-4A94-A7DB-A54EF28A77F4}" destId="{832BE9DD-762A-4C0E-87A6-52235C4F970D}" srcOrd="1" destOrd="0" parTransId="{8C1EE21F-2FBD-4F72-83F9-17BA73E7AB70}" sibTransId="{852C4541-6DC5-4EA8-BC65-56ED43D5DDA1}"/>
    <dgm:cxn modelId="{31F8CF9D-5144-459D-9EF2-544633B5C269}" srcId="{C06233EF-2737-4153-AAE3-D97EA9EE5BD7}" destId="{933700DF-14A7-4279-9745-DCA1B4ABC02D}" srcOrd="2" destOrd="0" parTransId="{CA32EFB3-A2A1-4345-A400-881E286712B5}" sibTransId="{07366BCC-E7E8-4B78-ABCD-36B839185046}"/>
    <dgm:cxn modelId="{F5683B6C-3024-4434-A78C-4906E46497D2}" srcId="{9DA24036-AEB2-470A-A07A-3D6B0B0E72EF}" destId="{08DF7D8F-BDF6-4668-BB37-937FCDFDA862}" srcOrd="2" destOrd="0" parTransId="{2A86D82C-BD73-41D3-9D26-F17A70D7116B}" sibTransId="{1A37B492-EFA8-41DE-97BD-86294F6D4C5E}"/>
    <dgm:cxn modelId="{C2CD59CE-8194-4A27-B095-1FD54B9559DA}" type="presOf" srcId="{E06474A5-317B-4F86-9619-CDBB0634A9B2}" destId="{0657ED0A-5675-447B-81D0-B160E88CA09B}" srcOrd="0" destOrd="0" presId="urn:microsoft.com/office/officeart/2005/8/layout/chevron1"/>
    <dgm:cxn modelId="{A266868D-B892-4FB9-BAFB-07F5B3AB98BA}" srcId="{4C5BC564-320C-4C33-9F1F-D53F6FAB9A1A}" destId="{5A1D82A7-9F04-403F-9B00-7FD68EB7A174}" srcOrd="2" destOrd="0" parTransId="{B516CDD6-03E9-415E-ADE6-4318DBE75921}" sibTransId="{66B753A7-2F89-4719-84CB-046369911F7C}"/>
    <dgm:cxn modelId="{F6889136-8434-4891-86BD-2B57806822BC}" srcId="{933700DF-14A7-4279-9745-DCA1B4ABC02D}" destId="{A00BD242-97C3-4077-AA24-F207C174F979}" srcOrd="0" destOrd="0" parTransId="{F380AD8A-C23A-49B5-8F73-47A62F0447FB}" sibTransId="{4CFDBAF2-CBA3-411C-B1A0-F9DEA3411C64}"/>
    <dgm:cxn modelId="{CFB7F638-B36D-44AE-BE73-BCC61746701C}" type="presOf" srcId="{08DF7D8F-BDF6-4668-BB37-937FCDFDA862}" destId="{5BE0F5C9-7536-43A1-A807-22B0638B0ACA}" srcOrd="0" destOrd="2" presId="urn:microsoft.com/office/officeart/2005/8/layout/chevron1"/>
    <dgm:cxn modelId="{094049A1-80B9-4F3D-8EB6-23A474330778}" type="presOf" srcId="{9DA24036-AEB2-470A-A07A-3D6B0B0E72EF}" destId="{EDDF5E26-F24F-465B-A1D3-3D4B695DDA10}" srcOrd="0" destOrd="0" presId="urn:microsoft.com/office/officeart/2005/8/layout/chevron1"/>
    <dgm:cxn modelId="{6294FDD4-5CDD-45E0-9C8D-AE38489C29C7}" srcId="{9DA24036-AEB2-470A-A07A-3D6B0B0E72EF}" destId="{8199EB06-79E5-4D62-9BE1-E4AD407046FD}" srcOrd="0" destOrd="0" parTransId="{7E780666-42B4-48BB-B0E8-734C2A4B2D7D}" sibTransId="{8D74370C-71F3-4D27-9912-7D2FE8BF05AF}"/>
    <dgm:cxn modelId="{74E066EC-E1BA-4C96-8D15-E92593D25085}" type="presOf" srcId="{4177F5C7-759D-44AA-90AE-D4ED13BE18A8}" destId="{3DA54ACC-E21B-4E69-96CF-AC6E8181A642}" srcOrd="0" destOrd="1" presId="urn:microsoft.com/office/officeart/2005/8/layout/chevron1"/>
    <dgm:cxn modelId="{CA68CA7B-ABD8-40A2-894E-E7B355394C5A}" type="presOf" srcId="{8199EB06-79E5-4D62-9BE1-E4AD407046FD}" destId="{5BE0F5C9-7536-43A1-A807-22B0638B0ACA}" srcOrd="0" destOrd="0" presId="urn:microsoft.com/office/officeart/2005/8/layout/chevron1"/>
    <dgm:cxn modelId="{BFCA26B5-CF71-4AC4-901E-F1470818A6C7}" type="presOf" srcId="{A00BD242-97C3-4077-AA24-F207C174F979}" destId="{2D57B60C-7F6A-4F8E-B443-110F57E715DA}" srcOrd="0" destOrd="0" presId="urn:microsoft.com/office/officeart/2005/8/layout/chevron1"/>
    <dgm:cxn modelId="{71E6F53D-B8B1-4DFA-9A0B-D3CD178B5CBD}" srcId="{C06233EF-2737-4153-AAE3-D97EA9EE5BD7}" destId="{9DA24036-AEB2-470A-A07A-3D6B0B0E72EF}" srcOrd="0" destOrd="0" parTransId="{54599403-D90F-4EB1-9A53-CDDA0A9A6FA3}" sibTransId="{07B39189-80E8-442D-97B5-AAA9319CA986}"/>
    <dgm:cxn modelId="{03486549-04C5-4696-A5DE-67EFB8FDDC78}" type="presOf" srcId="{6528FB6B-FBE8-40AD-BBE7-09F80DF6C49F}" destId="{5BE0F5C9-7536-43A1-A807-22B0638B0ACA}" srcOrd="0" destOrd="1" presId="urn:microsoft.com/office/officeart/2005/8/layout/chevron1"/>
    <dgm:cxn modelId="{7AC91E80-EBFC-4715-8B20-EC5000233B5D}" type="presOf" srcId="{933700DF-14A7-4279-9745-DCA1B4ABC02D}" destId="{2DFC6AC2-D6CC-4D29-86C5-1199431D8BA0}" srcOrd="0" destOrd="0" presId="urn:microsoft.com/office/officeart/2005/8/layout/chevron1"/>
    <dgm:cxn modelId="{66C6D13D-1479-4358-A524-DD15D4C67630}" type="presOf" srcId="{4C5BC564-320C-4C33-9F1F-D53F6FAB9A1A}" destId="{51AC7CA6-81B3-42A9-9ACF-BFD43B203F1C}" srcOrd="0" destOrd="0" presId="urn:microsoft.com/office/officeart/2005/8/layout/chevron1"/>
    <dgm:cxn modelId="{B9DF751D-4744-4C71-B531-D51C706DD44D}" type="presOf" srcId="{C06233EF-2737-4153-AAE3-D97EA9EE5BD7}" destId="{73ED76DB-5678-4737-AE27-E4351F1A2212}" srcOrd="0" destOrd="0" presId="urn:microsoft.com/office/officeart/2005/8/layout/chevron1"/>
    <dgm:cxn modelId="{CE6477D7-3C06-47BF-959E-8C0C2A33691A}" type="presOf" srcId="{5A1D82A7-9F04-403F-9B00-7FD68EB7A174}" destId="{3DA54ACC-E21B-4E69-96CF-AC6E8181A642}" srcOrd="0" destOrd="2" presId="urn:microsoft.com/office/officeart/2005/8/layout/chevron1"/>
    <dgm:cxn modelId="{3840BA7A-553E-40C2-81C9-491F4E8111B0}" srcId="{95B9F34C-D9D6-4A94-A7DB-A54EF28A77F4}" destId="{4D9A2924-2F0E-4DF8-9828-4B8892CD2C4D}" srcOrd="2" destOrd="0" parTransId="{915D1917-9A35-444D-A4AD-576184D65E9B}" sibTransId="{43DD9767-9EF1-4B0D-ABF5-D0DC0F7DD999}"/>
    <dgm:cxn modelId="{9D0DB8A1-BA6C-4AC7-A009-421A8B1730B6}" srcId="{95B9F34C-D9D6-4A94-A7DB-A54EF28A77F4}" destId="{E06474A5-317B-4F86-9619-CDBB0634A9B2}" srcOrd="0" destOrd="0" parTransId="{83E37CBC-9B37-443B-A886-FE3773E1A15D}" sibTransId="{D3369F21-9656-4533-ABA1-E7AF6E98EEE8}"/>
    <dgm:cxn modelId="{1FC9F689-C129-4A5B-A3E2-7034EB299280}" srcId="{9DA24036-AEB2-470A-A07A-3D6B0B0E72EF}" destId="{6528FB6B-FBE8-40AD-BBE7-09F80DF6C49F}" srcOrd="1" destOrd="0" parTransId="{BDB208E2-4265-46EC-A4B6-7198704DE482}" sibTransId="{4CA153CB-2871-40F0-9DD5-AC7BC67AD982}"/>
    <dgm:cxn modelId="{84792A16-FB84-4FB2-A3B4-8A6196D75F7F}" type="presOf" srcId="{832BE9DD-762A-4C0E-87A6-52235C4F970D}" destId="{0657ED0A-5675-447B-81D0-B160E88CA09B}" srcOrd="0" destOrd="1" presId="urn:microsoft.com/office/officeart/2005/8/layout/chevron1"/>
    <dgm:cxn modelId="{2560D97F-838D-4EC9-B6FC-B16C45CB4987}" srcId="{C06233EF-2737-4153-AAE3-D97EA9EE5BD7}" destId="{4C5BC564-320C-4C33-9F1F-D53F6FAB9A1A}" srcOrd="3" destOrd="0" parTransId="{41CF364B-BCB1-4EFA-B14F-FC99F45B82FA}" sibTransId="{908E927F-437E-4722-B75B-75119ABA656B}"/>
    <dgm:cxn modelId="{FE1B9A7A-67DF-438C-A0B2-0D062A3E67D0}" type="presOf" srcId="{3E801FF9-8E8D-4400-ADBA-EEE586DAFE8B}" destId="{2D57B60C-7F6A-4F8E-B443-110F57E715DA}" srcOrd="0" destOrd="1" presId="urn:microsoft.com/office/officeart/2005/8/layout/chevron1"/>
    <dgm:cxn modelId="{E58D8FE2-8007-42D6-B223-004EC72DA720}" srcId="{C06233EF-2737-4153-AAE3-D97EA9EE5BD7}" destId="{95B9F34C-D9D6-4A94-A7DB-A54EF28A77F4}" srcOrd="1" destOrd="0" parTransId="{2ACE29D8-AD6B-4A3C-A074-0C05FB6DA2DB}" sibTransId="{69FA262B-D5B9-473B-B2DA-931ABFDA5C52}"/>
    <dgm:cxn modelId="{4BA5D8C2-6C2B-4FFE-9BAC-018B36386D1E}" type="presParOf" srcId="{73ED76DB-5678-4737-AE27-E4351F1A2212}" destId="{5544CA1D-F28F-43E0-8F57-978C224281E8}" srcOrd="0" destOrd="0" presId="urn:microsoft.com/office/officeart/2005/8/layout/chevron1"/>
    <dgm:cxn modelId="{592302F0-7EE2-49D6-A471-EB510D62591C}" type="presParOf" srcId="{5544CA1D-F28F-43E0-8F57-978C224281E8}" destId="{EDDF5E26-F24F-465B-A1D3-3D4B695DDA10}" srcOrd="0" destOrd="0" presId="urn:microsoft.com/office/officeart/2005/8/layout/chevron1"/>
    <dgm:cxn modelId="{DC98939E-5673-4148-8F5C-28968B122BA6}" type="presParOf" srcId="{5544CA1D-F28F-43E0-8F57-978C224281E8}" destId="{5BE0F5C9-7536-43A1-A807-22B0638B0ACA}" srcOrd="1" destOrd="0" presId="urn:microsoft.com/office/officeart/2005/8/layout/chevron1"/>
    <dgm:cxn modelId="{4AADEB19-DF58-499D-839B-F7A1C738D58F}" type="presParOf" srcId="{73ED76DB-5678-4737-AE27-E4351F1A2212}" destId="{36624533-2D81-4711-91CC-188A77B8EA4A}" srcOrd="1" destOrd="0" presId="urn:microsoft.com/office/officeart/2005/8/layout/chevron1"/>
    <dgm:cxn modelId="{E0F7BD19-29D6-4875-8CF5-95EAF30483FB}" type="presParOf" srcId="{73ED76DB-5678-4737-AE27-E4351F1A2212}" destId="{01EB78F1-5671-4B1D-B5F3-E51B996602D4}" srcOrd="2" destOrd="0" presId="urn:microsoft.com/office/officeart/2005/8/layout/chevron1"/>
    <dgm:cxn modelId="{120FCF2B-7303-487B-9A07-A987237F6F95}" type="presParOf" srcId="{01EB78F1-5671-4B1D-B5F3-E51B996602D4}" destId="{69DB9757-9799-4B0C-8D61-C311E220884D}" srcOrd="0" destOrd="0" presId="urn:microsoft.com/office/officeart/2005/8/layout/chevron1"/>
    <dgm:cxn modelId="{2D4AB112-3AD4-41A6-9684-F04648EE569C}" type="presParOf" srcId="{01EB78F1-5671-4B1D-B5F3-E51B996602D4}" destId="{0657ED0A-5675-447B-81D0-B160E88CA09B}" srcOrd="1" destOrd="0" presId="urn:microsoft.com/office/officeart/2005/8/layout/chevron1"/>
    <dgm:cxn modelId="{0CBBE4C2-3752-4456-A84C-1C6100777FF1}" type="presParOf" srcId="{73ED76DB-5678-4737-AE27-E4351F1A2212}" destId="{444DAE24-6C1F-43C4-B112-AE2FF710BEC4}" srcOrd="3" destOrd="0" presId="urn:microsoft.com/office/officeart/2005/8/layout/chevron1"/>
    <dgm:cxn modelId="{E94E1DE6-BFE8-4460-9FB4-B12E1C4724BD}" type="presParOf" srcId="{73ED76DB-5678-4737-AE27-E4351F1A2212}" destId="{097803B9-211B-4019-946A-925C7E5B00CF}" srcOrd="4" destOrd="0" presId="urn:microsoft.com/office/officeart/2005/8/layout/chevron1"/>
    <dgm:cxn modelId="{21EB1B33-4B6E-4AD4-A854-6878C7A3497A}" type="presParOf" srcId="{097803B9-211B-4019-946A-925C7E5B00CF}" destId="{2DFC6AC2-D6CC-4D29-86C5-1199431D8BA0}" srcOrd="0" destOrd="0" presId="urn:microsoft.com/office/officeart/2005/8/layout/chevron1"/>
    <dgm:cxn modelId="{6287EF2E-69B6-40A3-9783-237D64F961C0}" type="presParOf" srcId="{097803B9-211B-4019-946A-925C7E5B00CF}" destId="{2D57B60C-7F6A-4F8E-B443-110F57E715DA}" srcOrd="1" destOrd="0" presId="urn:microsoft.com/office/officeart/2005/8/layout/chevron1"/>
    <dgm:cxn modelId="{FF6403F7-1FA4-4D36-A00E-292620B5774C}" type="presParOf" srcId="{73ED76DB-5678-4737-AE27-E4351F1A2212}" destId="{90734A67-014E-4FE1-85BA-98D3AEDD404C}" srcOrd="5" destOrd="0" presId="urn:microsoft.com/office/officeart/2005/8/layout/chevron1"/>
    <dgm:cxn modelId="{29127601-8423-4AD8-9F0F-06142077584F}" type="presParOf" srcId="{73ED76DB-5678-4737-AE27-E4351F1A2212}" destId="{4CE1C15C-5522-496B-B28F-4D487DC60F4D}" srcOrd="6" destOrd="0" presId="urn:microsoft.com/office/officeart/2005/8/layout/chevron1"/>
    <dgm:cxn modelId="{C42A2898-E790-4A10-BD70-1A1023A7DB36}" type="presParOf" srcId="{4CE1C15C-5522-496B-B28F-4D487DC60F4D}" destId="{51AC7CA6-81B3-42A9-9ACF-BFD43B203F1C}" srcOrd="0" destOrd="0" presId="urn:microsoft.com/office/officeart/2005/8/layout/chevron1"/>
    <dgm:cxn modelId="{DD7385AF-4C57-4D07-90D4-2B0850226447}" type="presParOf" srcId="{4CE1C15C-5522-496B-B28F-4D487DC60F4D}" destId="{3DA54ACC-E21B-4E69-96CF-AC6E8181A642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204C59-445D-4C6B-B87A-3617009A19D5}" type="doc">
      <dgm:prSet loTypeId="urn:microsoft.com/office/officeart/2005/8/layout/v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13BD56F2-2B90-4856-B6C7-C9BCC62C4C60}">
      <dgm:prSet phldrT="[Texto]"/>
      <dgm:spPr/>
      <dgm:t>
        <a:bodyPr/>
        <a:lstStyle/>
        <a:p>
          <a:r>
            <a:rPr lang="pt-BR" b="1" dirty="0" smtClean="0"/>
            <a:t>APOSENTADORIA</a:t>
          </a:r>
          <a:endParaRPr lang="pt-BR" b="1" dirty="0"/>
        </a:p>
      </dgm:t>
    </dgm:pt>
    <dgm:pt modelId="{E62E6550-FA3C-4929-AB6B-0C61066D8E03}" type="parTrans" cxnId="{7C937F7E-32D9-453F-BF30-32132BE381EC}">
      <dgm:prSet/>
      <dgm:spPr/>
      <dgm:t>
        <a:bodyPr/>
        <a:lstStyle/>
        <a:p>
          <a:endParaRPr lang="pt-BR"/>
        </a:p>
      </dgm:t>
    </dgm:pt>
    <dgm:pt modelId="{ABC711B3-327E-4C53-B72C-EAABCC82E863}" type="sibTrans" cxnId="{7C937F7E-32D9-453F-BF30-32132BE381EC}">
      <dgm:prSet/>
      <dgm:spPr/>
      <dgm:t>
        <a:bodyPr/>
        <a:lstStyle/>
        <a:p>
          <a:endParaRPr lang="pt-BR"/>
        </a:p>
      </dgm:t>
    </dgm:pt>
    <dgm:pt modelId="{0F1B0C05-4C3A-4655-923B-94CF615B32A5}">
      <dgm:prSet phldrT="[Texto]"/>
      <dgm:spPr/>
      <dgm:t>
        <a:bodyPr/>
        <a:lstStyle/>
        <a:p>
          <a:r>
            <a:rPr lang="pt-BR" dirty="0" smtClean="0"/>
            <a:t>O ato de concessão dos benefícios de aposentadoria para os membros ou servidores do Poder Executivo, do Poder Legislativo, do Poder Judiciário, do Ministério Público, do Tribunal de Contas e da Defensoria Pública, será </a:t>
          </a:r>
          <a:r>
            <a:rPr lang="pt-BR" b="1" dirty="0" smtClean="0">
              <a:solidFill>
                <a:srgbClr val="FF0000"/>
              </a:solidFill>
            </a:rPr>
            <a:t>assinado pelo chefe do respectivo Poder ou Órgão que o remeterá em seguida à ALAGOAS PREVIDÊNCIA para pagamento e manutenção</a:t>
          </a:r>
          <a:r>
            <a:rPr lang="pt-BR" dirty="0" smtClean="0"/>
            <a:t>.</a:t>
          </a:r>
          <a:endParaRPr lang="pt-BR" dirty="0"/>
        </a:p>
      </dgm:t>
    </dgm:pt>
    <dgm:pt modelId="{FFF05FF7-0976-4DC2-B26B-B1E523ED11D5}" type="parTrans" cxnId="{952ACBBB-A432-49F5-A73C-528791E09B1C}">
      <dgm:prSet/>
      <dgm:spPr/>
      <dgm:t>
        <a:bodyPr/>
        <a:lstStyle/>
        <a:p>
          <a:endParaRPr lang="pt-BR"/>
        </a:p>
      </dgm:t>
    </dgm:pt>
    <dgm:pt modelId="{25D6B17C-4780-48A2-9BE8-F1FF1856A03E}" type="sibTrans" cxnId="{952ACBBB-A432-49F5-A73C-528791E09B1C}">
      <dgm:prSet/>
      <dgm:spPr/>
      <dgm:t>
        <a:bodyPr/>
        <a:lstStyle/>
        <a:p>
          <a:endParaRPr lang="pt-BR"/>
        </a:p>
      </dgm:t>
    </dgm:pt>
    <dgm:pt modelId="{931DCB81-07A0-44C4-B23E-0DB45B78AFEA}" type="pres">
      <dgm:prSet presAssocID="{0A204C59-445D-4C6B-B87A-3617009A19D5}" presName="linear" presStyleCnt="0">
        <dgm:presLayoutVars>
          <dgm:animLvl val="lvl"/>
          <dgm:resizeHandles val="exact"/>
        </dgm:presLayoutVars>
      </dgm:prSet>
      <dgm:spPr/>
    </dgm:pt>
    <dgm:pt modelId="{66B9BB5C-FAB1-4A48-8A1D-46F63901AE24}" type="pres">
      <dgm:prSet presAssocID="{13BD56F2-2B90-4856-B6C7-C9BCC62C4C6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5999679-6364-423A-8DCE-F0447CE88993}" type="pres">
      <dgm:prSet presAssocID="{13BD56F2-2B90-4856-B6C7-C9BCC62C4C6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2BBDDEB-947B-4593-BBF6-07D7AC84A9BE}" type="presOf" srcId="{13BD56F2-2B90-4856-B6C7-C9BCC62C4C60}" destId="{66B9BB5C-FAB1-4A48-8A1D-46F63901AE24}" srcOrd="0" destOrd="0" presId="urn:microsoft.com/office/officeart/2005/8/layout/vList2"/>
    <dgm:cxn modelId="{952ACBBB-A432-49F5-A73C-528791E09B1C}" srcId="{13BD56F2-2B90-4856-B6C7-C9BCC62C4C60}" destId="{0F1B0C05-4C3A-4655-923B-94CF615B32A5}" srcOrd="0" destOrd="0" parTransId="{FFF05FF7-0976-4DC2-B26B-B1E523ED11D5}" sibTransId="{25D6B17C-4780-48A2-9BE8-F1FF1856A03E}"/>
    <dgm:cxn modelId="{29722E90-343C-466A-916E-DEACA92AE5FC}" type="presOf" srcId="{0A204C59-445D-4C6B-B87A-3617009A19D5}" destId="{931DCB81-07A0-44C4-B23E-0DB45B78AFEA}" srcOrd="0" destOrd="0" presId="urn:microsoft.com/office/officeart/2005/8/layout/vList2"/>
    <dgm:cxn modelId="{7C937F7E-32D9-453F-BF30-32132BE381EC}" srcId="{0A204C59-445D-4C6B-B87A-3617009A19D5}" destId="{13BD56F2-2B90-4856-B6C7-C9BCC62C4C60}" srcOrd="0" destOrd="0" parTransId="{E62E6550-FA3C-4929-AB6B-0C61066D8E03}" sibTransId="{ABC711B3-327E-4C53-B72C-EAABCC82E863}"/>
    <dgm:cxn modelId="{43D05087-8C1E-48A4-B377-144C9A479BE4}" type="presOf" srcId="{0F1B0C05-4C3A-4655-923B-94CF615B32A5}" destId="{95999679-6364-423A-8DCE-F0447CE88993}" srcOrd="0" destOrd="0" presId="urn:microsoft.com/office/officeart/2005/8/layout/vList2"/>
    <dgm:cxn modelId="{995147CE-09CD-49DE-8C48-9A7AEA60B06C}" type="presParOf" srcId="{931DCB81-07A0-44C4-B23E-0DB45B78AFEA}" destId="{66B9BB5C-FAB1-4A48-8A1D-46F63901AE24}" srcOrd="0" destOrd="0" presId="urn:microsoft.com/office/officeart/2005/8/layout/vList2"/>
    <dgm:cxn modelId="{8993439C-46FE-4052-A62F-4B1700E1FAF3}" type="presParOf" srcId="{931DCB81-07A0-44C4-B23E-0DB45B78AFEA}" destId="{95999679-6364-423A-8DCE-F0447CE8899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204C59-445D-4C6B-B87A-3617009A19D5}" type="doc">
      <dgm:prSet loTypeId="urn:microsoft.com/office/officeart/2005/8/layout/v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13BD56F2-2B90-4856-B6C7-C9BCC62C4C60}">
      <dgm:prSet phldrT="[Texto]"/>
      <dgm:spPr/>
      <dgm:t>
        <a:bodyPr/>
        <a:lstStyle/>
        <a:p>
          <a:r>
            <a:rPr lang="pt-BR" dirty="0" smtClean="0"/>
            <a:t>PENSÃO POR MORTE</a:t>
          </a:r>
          <a:endParaRPr lang="pt-BR" dirty="0"/>
        </a:p>
      </dgm:t>
    </dgm:pt>
    <dgm:pt modelId="{E62E6550-FA3C-4929-AB6B-0C61066D8E03}" type="parTrans" cxnId="{7C937F7E-32D9-453F-BF30-32132BE381EC}">
      <dgm:prSet/>
      <dgm:spPr/>
      <dgm:t>
        <a:bodyPr/>
        <a:lstStyle/>
        <a:p>
          <a:endParaRPr lang="pt-BR"/>
        </a:p>
      </dgm:t>
    </dgm:pt>
    <dgm:pt modelId="{ABC711B3-327E-4C53-B72C-EAABCC82E863}" type="sibTrans" cxnId="{7C937F7E-32D9-453F-BF30-32132BE381EC}">
      <dgm:prSet/>
      <dgm:spPr/>
      <dgm:t>
        <a:bodyPr/>
        <a:lstStyle/>
        <a:p>
          <a:endParaRPr lang="pt-BR"/>
        </a:p>
      </dgm:t>
    </dgm:pt>
    <dgm:pt modelId="{0F1B0C05-4C3A-4655-923B-94CF615B32A5}">
      <dgm:prSet phldrT="[Texto]"/>
      <dgm:spPr/>
      <dgm:t>
        <a:bodyPr/>
        <a:lstStyle/>
        <a:p>
          <a:r>
            <a:rPr lang="pt-BR" dirty="0" smtClean="0"/>
            <a:t>O ato de concessão dos benefícios de pensão por morte e auxílio-reclusão são de competência do </a:t>
          </a:r>
          <a:r>
            <a:rPr lang="pt-BR" b="1" dirty="0" smtClean="0">
              <a:solidFill>
                <a:srgbClr val="FF0000"/>
              </a:solidFill>
            </a:rPr>
            <a:t>Diretor-Presidente da ALAGOAS PREVIDÊNCIA</a:t>
          </a:r>
          <a:r>
            <a:rPr lang="pt-BR" dirty="0" smtClean="0"/>
            <a:t>, que poderá delegar a competência ao Diretor de Benefícios Previdenciários. </a:t>
          </a:r>
          <a:endParaRPr lang="pt-BR" dirty="0"/>
        </a:p>
      </dgm:t>
    </dgm:pt>
    <dgm:pt modelId="{FFF05FF7-0976-4DC2-B26B-B1E523ED11D5}" type="parTrans" cxnId="{952ACBBB-A432-49F5-A73C-528791E09B1C}">
      <dgm:prSet/>
      <dgm:spPr/>
      <dgm:t>
        <a:bodyPr/>
        <a:lstStyle/>
        <a:p>
          <a:endParaRPr lang="pt-BR"/>
        </a:p>
      </dgm:t>
    </dgm:pt>
    <dgm:pt modelId="{25D6B17C-4780-48A2-9BE8-F1FF1856A03E}" type="sibTrans" cxnId="{952ACBBB-A432-49F5-A73C-528791E09B1C}">
      <dgm:prSet/>
      <dgm:spPr/>
      <dgm:t>
        <a:bodyPr/>
        <a:lstStyle/>
        <a:p>
          <a:endParaRPr lang="pt-BR"/>
        </a:p>
      </dgm:t>
    </dgm:pt>
    <dgm:pt modelId="{931DCB81-07A0-44C4-B23E-0DB45B78AFEA}" type="pres">
      <dgm:prSet presAssocID="{0A204C59-445D-4C6B-B87A-3617009A19D5}" presName="linear" presStyleCnt="0">
        <dgm:presLayoutVars>
          <dgm:animLvl val="lvl"/>
          <dgm:resizeHandles val="exact"/>
        </dgm:presLayoutVars>
      </dgm:prSet>
      <dgm:spPr/>
    </dgm:pt>
    <dgm:pt modelId="{66B9BB5C-FAB1-4A48-8A1D-46F63901AE24}" type="pres">
      <dgm:prSet presAssocID="{13BD56F2-2B90-4856-B6C7-C9BCC62C4C6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5999679-6364-423A-8DCE-F0447CE88993}" type="pres">
      <dgm:prSet presAssocID="{13BD56F2-2B90-4856-B6C7-C9BCC62C4C6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52ACBBB-A432-49F5-A73C-528791E09B1C}" srcId="{13BD56F2-2B90-4856-B6C7-C9BCC62C4C60}" destId="{0F1B0C05-4C3A-4655-923B-94CF615B32A5}" srcOrd="0" destOrd="0" parTransId="{FFF05FF7-0976-4DC2-B26B-B1E523ED11D5}" sibTransId="{25D6B17C-4780-48A2-9BE8-F1FF1856A03E}"/>
    <dgm:cxn modelId="{43D05087-8C1E-48A4-B377-144C9A479BE4}" type="presOf" srcId="{0F1B0C05-4C3A-4655-923B-94CF615B32A5}" destId="{95999679-6364-423A-8DCE-F0447CE88993}" srcOrd="0" destOrd="0" presId="urn:microsoft.com/office/officeart/2005/8/layout/vList2"/>
    <dgm:cxn modelId="{92BBDDEB-947B-4593-BBF6-07D7AC84A9BE}" type="presOf" srcId="{13BD56F2-2B90-4856-B6C7-C9BCC62C4C60}" destId="{66B9BB5C-FAB1-4A48-8A1D-46F63901AE24}" srcOrd="0" destOrd="0" presId="urn:microsoft.com/office/officeart/2005/8/layout/vList2"/>
    <dgm:cxn modelId="{29722E90-343C-466A-916E-DEACA92AE5FC}" type="presOf" srcId="{0A204C59-445D-4C6B-B87A-3617009A19D5}" destId="{931DCB81-07A0-44C4-B23E-0DB45B78AFEA}" srcOrd="0" destOrd="0" presId="urn:microsoft.com/office/officeart/2005/8/layout/vList2"/>
    <dgm:cxn modelId="{7C937F7E-32D9-453F-BF30-32132BE381EC}" srcId="{0A204C59-445D-4C6B-B87A-3617009A19D5}" destId="{13BD56F2-2B90-4856-B6C7-C9BCC62C4C60}" srcOrd="0" destOrd="0" parTransId="{E62E6550-FA3C-4929-AB6B-0C61066D8E03}" sibTransId="{ABC711B3-327E-4C53-B72C-EAABCC82E863}"/>
    <dgm:cxn modelId="{995147CE-09CD-49DE-8C48-9A7AEA60B06C}" type="presParOf" srcId="{931DCB81-07A0-44C4-B23E-0DB45B78AFEA}" destId="{66B9BB5C-FAB1-4A48-8A1D-46F63901AE24}" srcOrd="0" destOrd="0" presId="urn:microsoft.com/office/officeart/2005/8/layout/vList2"/>
    <dgm:cxn modelId="{8993439C-46FE-4052-A62F-4B1700E1FAF3}" type="presParOf" srcId="{931DCB81-07A0-44C4-B23E-0DB45B78AFEA}" destId="{95999679-6364-423A-8DCE-F0447CE8899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F5E26-F24F-465B-A1D3-3D4B695DDA10}">
      <dsp:nvSpPr>
        <dsp:cNvPr id="0" name=""/>
        <dsp:cNvSpPr/>
      </dsp:nvSpPr>
      <dsp:spPr>
        <a:xfrm>
          <a:off x="5155" y="1028691"/>
          <a:ext cx="3182540" cy="127301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1962</a:t>
          </a:r>
        </a:p>
      </dsp:txBody>
      <dsp:txXfrm>
        <a:off x="641663" y="1028691"/>
        <a:ext cx="1909524" cy="1273016"/>
      </dsp:txXfrm>
    </dsp:sp>
    <dsp:sp modelId="{5BE0F5C9-7536-43A1-A807-22B0638B0ACA}">
      <dsp:nvSpPr>
        <dsp:cNvPr id="0" name=""/>
        <dsp:cNvSpPr/>
      </dsp:nvSpPr>
      <dsp:spPr>
        <a:xfrm>
          <a:off x="5155" y="2460835"/>
          <a:ext cx="2546032" cy="2960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IPASEAL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PENSÃO E AUXÍLIOS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TODOS OS SERVIDORES DO ESTADO DE ALAGOAS</a:t>
          </a:r>
        </a:p>
      </dsp:txBody>
      <dsp:txXfrm>
        <a:off x="5155" y="2460835"/>
        <a:ext cx="2546032" cy="2960570"/>
      </dsp:txXfrm>
    </dsp:sp>
    <dsp:sp modelId="{69DB9757-9799-4B0C-8D61-C311E220884D}">
      <dsp:nvSpPr>
        <dsp:cNvPr id="0" name=""/>
        <dsp:cNvSpPr/>
      </dsp:nvSpPr>
      <dsp:spPr>
        <a:xfrm>
          <a:off x="2971695" y="1028691"/>
          <a:ext cx="3182540" cy="127301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2002</a:t>
          </a:r>
        </a:p>
      </dsp:txBody>
      <dsp:txXfrm>
        <a:off x="3608203" y="1028691"/>
        <a:ext cx="1909524" cy="1273016"/>
      </dsp:txXfrm>
    </dsp:sp>
    <dsp:sp modelId="{0657ED0A-5675-447B-81D0-B160E88CA09B}">
      <dsp:nvSpPr>
        <dsp:cNvPr id="0" name=""/>
        <dsp:cNvSpPr/>
      </dsp:nvSpPr>
      <dsp:spPr>
        <a:xfrm>
          <a:off x="2971695" y="2460835"/>
          <a:ext cx="2546032" cy="2960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RESTRUTURAÇÃO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IPASEAL</a:t>
          </a:r>
          <a:endParaRPr lang="pt-BR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ÓRGÃO GESTOR DO RPPS</a:t>
          </a:r>
          <a:endParaRPr lang="pt-BR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TODOS OS SERVIDORES DO PODER EXECUTIVO DO ESTADO DE ALAGOAS, SENDO FACULTATIVA À ADESÃO DE OUTROS PODERES, TCE/MPE </a:t>
          </a:r>
          <a:endParaRPr lang="pt-BR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1695" y="2460835"/>
        <a:ext cx="2546032" cy="2960570"/>
      </dsp:txXfrm>
    </dsp:sp>
    <dsp:sp modelId="{2DFC6AC2-D6CC-4D29-86C5-1199431D8BA0}">
      <dsp:nvSpPr>
        <dsp:cNvPr id="0" name=""/>
        <dsp:cNvSpPr/>
      </dsp:nvSpPr>
      <dsp:spPr>
        <a:xfrm>
          <a:off x="5938236" y="1028691"/>
          <a:ext cx="3182540" cy="127301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2009</a:t>
          </a:r>
          <a:endParaRPr lang="pt-BR" sz="4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74744" y="1028691"/>
        <a:ext cx="1909524" cy="1273016"/>
      </dsp:txXfrm>
    </dsp:sp>
    <dsp:sp modelId="{2D57B60C-7F6A-4F8E-B443-110F57E715DA}">
      <dsp:nvSpPr>
        <dsp:cNvPr id="0" name=""/>
        <dsp:cNvSpPr/>
      </dsp:nvSpPr>
      <dsp:spPr>
        <a:xfrm>
          <a:off x="5938236" y="2460835"/>
          <a:ext cx="2546032" cy="2960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t-BR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SERVIÇO SOCIAL AUTÔNOMO – PERSONALIDADE JURÍDICA DE DIREITO PRIVADO</a:t>
          </a:r>
          <a:endParaRPr lang="pt-BR" sz="16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t-BR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CONTRATOS DE GESTÃO  COM OS PODERES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pt-BR" sz="18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6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8236" y="2460835"/>
        <a:ext cx="2546032" cy="2960570"/>
      </dsp:txXfrm>
    </dsp:sp>
    <dsp:sp modelId="{51AC7CA6-81B3-42A9-9ACF-BFD43B203F1C}">
      <dsp:nvSpPr>
        <dsp:cNvPr id="0" name=""/>
        <dsp:cNvSpPr/>
      </dsp:nvSpPr>
      <dsp:spPr>
        <a:xfrm>
          <a:off x="8904777" y="1028691"/>
          <a:ext cx="3182540" cy="127301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2015</a:t>
          </a:r>
          <a:endParaRPr lang="pt-BR" sz="4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41285" y="1028691"/>
        <a:ext cx="1909524" cy="1273016"/>
      </dsp:txXfrm>
    </dsp:sp>
    <dsp:sp modelId="{3DA54ACC-E21B-4E69-96CF-AC6E8181A642}">
      <dsp:nvSpPr>
        <dsp:cNvPr id="0" name=""/>
        <dsp:cNvSpPr/>
      </dsp:nvSpPr>
      <dsp:spPr>
        <a:xfrm>
          <a:off x="8904777" y="2460835"/>
          <a:ext cx="2546032" cy="2960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AUTARQUIA ESPECIAL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UNIDADE GESTORA ÚNICA DO RPPS, INCLUINDO TODOS OS PODERES E TCE/MPE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ADESÃO AUTOMÁTICA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8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04777" y="2460835"/>
        <a:ext cx="2546032" cy="2960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9BB5C-FAB1-4A48-8A1D-46F63901AE24}">
      <dsp:nvSpPr>
        <dsp:cNvPr id="0" name=""/>
        <dsp:cNvSpPr/>
      </dsp:nvSpPr>
      <dsp:spPr>
        <a:xfrm>
          <a:off x="0" y="217435"/>
          <a:ext cx="9703836" cy="9827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200" b="1" kern="1200" dirty="0" smtClean="0"/>
            <a:t>APOSENTADORIA</a:t>
          </a:r>
          <a:endParaRPr lang="pt-BR" sz="4200" b="1" kern="1200" dirty="0"/>
        </a:p>
      </dsp:txBody>
      <dsp:txXfrm>
        <a:off x="47976" y="265411"/>
        <a:ext cx="9607884" cy="886847"/>
      </dsp:txXfrm>
    </dsp:sp>
    <dsp:sp modelId="{95999679-6364-423A-8DCE-F0447CE88993}">
      <dsp:nvSpPr>
        <dsp:cNvPr id="0" name=""/>
        <dsp:cNvSpPr/>
      </dsp:nvSpPr>
      <dsp:spPr>
        <a:xfrm>
          <a:off x="0" y="1200235"/>
          <a:ext cx="9703836" cy="408618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097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3300" kern="1200" dirty="0" smtClean="0"/>
            <a:t>O ato de concessão dos benefícios de aposentadoria para os membros ou servidores do Poder Executivo, do Poder Legislativo, do Poder Judiciário, do Ministério Público, do Tribunal de Contas e da Defensoria Pública, será </a:t>
          </a:r>
          <a:r>
            <a:rPr lang="pt-BR" sz="3300" b="1" kern="1200" dirty="0" smtClean="0">
              <a:solidFill>
                <a:srgbClr val="FF0000"/>
              </a:solidFill>
            </a:rPr>
            <a:t>assinado pelo chefe do respectivo Poder ou Órgão que o remeterá em seguida à ALAGOAS PREVIDÊNCIA para pagamento e manutenção</a:t>
          </a:r>
          <a:r>
            <a:rPr lang="pt-BR" sz="3300" kern="1200" dirty="0" smtClean="0"/>
            <a:t>.</a:t>
          </a:r>
          <a:endParaRPr lang="pt-BR" sz="3300" kern="1200" dirty="0"/>
        </a:p>
      </dsp:txBody>
      <dsp:txXfrm>
        <a:off x="0" y="1200235"/>
        <a:ext cx="9703836" cy="40861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9BB5C-FAB1-4A48-8A1D-46F63901AE24}">
      <dsp:nvSpPr>
        <dsp:cNvPr id="0" name=""/>
        <dsp:cNvSpPr/>
      </dsp:nvSpPr>
      <dsp:spPr>
        <a:xfrm>
          <a:off x="0" y="59125"/>
          <a:ext cx="9703836" cy="12870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500" kern="1200" dirty="0" smtClean="0"/>
            <a:t>PENSÃO POR MORTE</a:t>
          </a:r>
          <a:endParaRPr lang="pt-BR" sz="5500" kern="1200" dirty="0"/>
        </a:p>
      </dsp:txBody>
      <dsp:txXfrm>
        <a:off x="62826" y="121951"/>
        <a:ext cx="9578184" cy="1161348"/>
      </dsp:txXfrm>
    </dsp:sp>
    <dsp:sp modelId="{95999679-6364-423A-8DCE-F0447CE88993}">
      <dsp:nvSpPr>
        <dsp:cNvPr id="0" name=""/>
        <dsp:cNvSpPr/>
      </dsp:nvSpPr>
      <dsp:spPr>
        <a:xfrm>
          <a:off x="0" y="1346125"/>
          <a:ext cx="9703836" cy="40986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097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4300" kern="1200" dirty="0" smtClean="0"/>
            <a:t>O ato de concessão dos benefícios de pensão por morte e auxílio-reclusão são de competência do </a:t>
          </a:r>
          <a:r>
            <a:rPr lang="pt-BR" sz="4300" b="1" kern="1200" dirty="0" smtClean="0">
              <a:solidFill>
                <a:srgbClr val="FF0000"/>
              </a:solidFill>
            </a:rPr>
            <a:t>Diretor-Presidente da ALAGOAS PREVIDÊNCIA</a:t>
          </a:r>
          <a:r>
            <a:rPr lang="pt-BR" sz="4300" kern="1200" dirty="0" smtClean="0"/>
            <a:t>, que poderá delegar a competência ao Diretor de Benefícios Previdenciários. </a:t>
          </a:r>
          <a:endParaRPr lang="pt-BR" sz="4300" kern="1200" dirty="0"/>
        </a:p>
      </dsp:txBody>
      <dsp:txXfrm>
        <a:off x="0" y="1346125"/>
        <a:ext cx="9703836" cy="4098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648BC-5246-428B-8D08-3EB4C0CAE7C4}" type="datetimeFigureOut">
              <a:rPr lang="pt-BR" smtClean="0"/>
              <a:t>19/08/2019</a:t>
            </a:fld>
            <a:endParaRPr lang="pt-BR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4D45C-B881-4E92-9D8B-EDF73D8D3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43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68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812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5392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388273" y="65712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+mn-lt"/>
              </a:rPr>
              <a:pPr/>
              <a:t>‹nº›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821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388273" y="65712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+mn-lt"/>
              </a:rPr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4517240"/>
            <a:ext cx="8046357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8716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+mn-lt"/>
              </a:rPr>
              <a:pPr/>
              <a:t>‹nº›</a:t>
            </a:fld>
            <a:endParaRPr lang="en-US" dirty="0">
              <a:latin typeface="+mn-lt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79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solidFill>
                  <a:schemeClr val="bg1">
                    <a:alpha val="70000"/>
                  </a:schemeClr>
                </a:solidFill>
                <a:latin typeface="Montserrat Medium"/>
              </a:rPr>
              <a:pPr/>
              <a:t>‹nº›</a:t>
            </a:fld>
            <a:endParaRPr lang="en-US" dirty="0">
              <a:solidFill>
                <a:schemeClr val="bg1">
                  <a:alpha val="70000"/>
                </a:schemeClr>
              </a:solidFill>
              <a:latin typeface="Montserrat Medium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575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6156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42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06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653153" y="2290219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53153" y="4235103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53153" y="4655233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3153" y="2907197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653153" y="1181100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0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3153" y="2907197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653153" y="1181100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1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5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5"/>
            <a:ext cx="8477747" cy="745212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43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759448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927944"/>
            <a:ext cx="12192000" cy="293005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 smtClean="0"/>
              <a:t>Drag </a:t>
            </a:r>
            <a:r>
              <a:rPr lang="en-US" dirty="0"/>
              <a:t>&amp; Drop Image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2313828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738977" y="2313828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487355" y="2313828"/>
            <a:ext cx="3704646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8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37707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837707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98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85413" y="1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473601" y="2289977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85413" y="4573989"/>
            <a:ext cx="3113599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82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+mn-lt"/>
              </a:rPr>
              <a:pPr/>
              <a:t>‹nº›</a:t>
            </a:fld>
            <a:endParaRPr lang="en-US" dirty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+mn-lt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859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371337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002364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135464" y="0"/>
            <a:ext cx="990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3371337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+mn-lt"/>
              </a:rPr>
              <a:pPr/>
              <a:t>‹nº›</a:t>
            </a:fld>
            <a:endParaRPr lang="en-US" dirty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+mn-lt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604351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65205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698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1181099"/>
            <a:ext cx="5524500" cy="28393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28571" y="4020456"/>
            <a:ext cx="3093359" cy="19594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63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0167256" y="0"/>
            <a:ext cx="2024743" cy="31060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142512" y="0"/>
            <a:ext cx="2024743" cy="5696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117769" y="0"/>
            <a:ext cx="2024743" cy="496388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009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0600" y="1952170"/>
            <a:ext cx="2024743" cy="49058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15343" y="1181101"/>
            <a:ext cx="2024743" cy="567689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5040086" y="2728687"/>
            <a:ext cx="2024743" cy="412931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60960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9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8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 smtClean="0"/>
              <a:t>Drag </a:t>
            </a:r>
            <a:r>
              <a:rPr lang="en-US" dirty="0"/>
              <a:t>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206448" y="990269"/>
            <a:ext cx="6414052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04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579951" y="0"/>
            <a:ext cx="7612049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0269"/>
            <a:ext cx="6414052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3373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371547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97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34290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7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4897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05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0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5317671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8768443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9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1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322839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778777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234715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05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649028" y="2318656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71315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9971315" y="0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71314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7649028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5326741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12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46537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9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4890408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7913915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2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60095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20190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9180286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990338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1181100"/>
            <a:ext cx="7326086" cy="56769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</a:t>
            </a:r>
            <a:r>
              <a:rPr lang="en-US" dirty="0" smtClean="0"/>
              <a:t>Image</a:t>
            </a:r>
            <a:endParaRPr lang="en-US" dirty="0"/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64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61543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361543" y="-1"/>
            <a:ext cx="2227943" cy="68652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914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8016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6531429" y="1000025"/>
            <a:ext cx="5089071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3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3080468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99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02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25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699328" y="1181100"/>
            <a:ext cx="4793343" cy="56769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767466"/>
            <a:ext cx="4229100" cy="18571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27771" y="1848660"/>
            <a:ext cx="2264228" cy="243305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7531100" y="1848660"/>
            <a:ext cx="2264228" cy="243305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81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1181100"/>
            <a:ext cx="1406070" cy="1406070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1448707" y="762906"/>
            <a:ext cx="2242457" cy="2242457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52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358570"/>
            <a:ext cx="12192000" cy="44994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0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8669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39433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60198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80962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10172700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20" name="Imagem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74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" y="249382"/>
            <a:ext cx="533578" cy="9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99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900" y="994934"/>
            <a:ext cx="9753600" cy="148786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ctr">
              <a:defRPr sz="1000" b="0" i="0">
                <a:solidFill>
                  <a:schemeClr val="tx1">
                    <a:alpha val="70000"/>
                  </a:schemeClr>
                </a:solidFill>
                <a:latin typeface="+mn-lt"/>
                <a:ea typeface="Montserrat Medium" charset="0"/>
                <a:cs typeface="Montserrat Medium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866900" y="2514600"/>
            <a:ext cx="9753600" cy="31104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03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kern="1200" spc="-151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24">
          <p15:clr>
            <a:srgbClr val="F26B43"/>
          </p15:clr>
        </p15:guide>
        <p15:guide id="4" pos="7320">
          <p15:clr>
            <a:srgbClr val="F26B43"/>
          </p15:clr>
        </p15:guide>
        <p15:guide id="5" pos="1176">
          <p15:clr>
            <a:srgbClr val="F26B43"/>
          </p15:clr>
        </p15:guide>
        <p15:guide id="6" orient="horz" pos="7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129" y="300598"/>
            <a:ext cx="3749699" cy="159992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683486" y="676673"/>
            <a:ext cx="72505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/>
              <a:t>Os outros Poderes e a implantação da gestão única do RPPS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805681" y="4090501"/>
            <a:ext cx="4800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65ª REUNIÃO ORDINÁRIA DO CONAPREV</a:t>
            </a:r>
          </a:p>
        </p:txBody>
      </p:sp>
      <p:pic>
        <p:nvPicPr>
          <p:cNvPr id="13" name="Picture 2" descr="http://conaprev.org.br/images/logo_conaprev_t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058" y="2797294"/>
            <a:ext cx="3581400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5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793668440"/>
              </p:ext>
            </p:extLst>
          </p:nvPr>
        </p:nvGraphicFramePr>
        <p:xfrm>
          <a:off x="0" y="195943"/>
          <a:ext cx="12092473" cy="6450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70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Retângulo 2"/>
          <p:cNvSpPr/>
          <p:nvPr/>
        </p:nvSpPr>
        <p:spPr>
          <a:xfrm>
            <a:off x="3254470" y="1406770"/>
            <a:ext cx="6512768" cy="4146141"/>
          </a:xfrm>
          <a:prstGeom prst="rect">
            <a:avLst/>
          </a:prstGeom>
          <a:ln w="57150">
            <a:solidFill>
              <a:srgbClr val="0070C0"/>
            </a:solidFill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000" dirty="0" smtClean="0"/>
              <a:t>COMO FUNCIONA </a:t>
            </a:r>
          </a:p>
          <a:p>
            <a:pPr algn="ctr"/>
            <a:endParaRPr lang="pt-BR" sz="6000" dirty="0"/>
          </a:p>
          <a:p>
            <a:pPr algn="ctr"/>
            <a:r>
              <a:rPr lang="pt-BR" sz="6000" dirty="0" smtClean="0"/>
              <a:t>BENEFÍCIOS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7764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419625479"/>
              </p:ext>
            </p:extLst>
          </p:nvPr>
        </p:nvGraphicFramePr>
        <p:xfrm>
          <a:off x="1334278" y="634482"/>
          <a:ext cx="9703836" cy="5503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299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tângulo Arredondado 2"/>
          <p:cNvSpPr/>
          <p:nvPr/>
        </p:nvSpPr>
        <p:spPr>
          <a:xfrm>
            <a:off x="1334278" y="382555"/>
            <a:ext cx="2267339" cy="11010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RH DE ORIGEM DO SERVIDOR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579843" y="471396"/>
            <a:ext cx="714724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SIMULA E PREPARA TODA DOCUMENTAÇÃO NECESSÁRIA PARA CONCESSÃO DO BENEFÍCIO E ENCAMINHA O PROCESSO À ALAGOAS PREVIDÊNCIA</a:t>
            </a:r>
            <a:endParaRPr lang="pt-BR" dirty="0"/>
          </a:p>
        </p:txBody>
      </p:sp>
      <p:sp>
        <p:nvSpPr>
          <p:cNvPr id="6" name="Retângulo Arredondado 5"/>
          <p:cNvSpPr/>
          <p:nvPr/>
        </p:nvSpPr>
        <p:spPr>
          <a:xfrm>
            <a:off x="1318725" y="1682619"/>
            <a:ext cx="2267339" cy="11010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ALAGOAS PREVIDÊNCIA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9842" y="1771460"/>
            <a:ext cx="7147249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EXAMINA TODA DOCUMENTAÇÃO NECESSÁRIA PARA CONCESSÃO DO BENEFÍCIO E, SE TUDO OK, DEVOLVE AO ÓRGÃO DE ORIGEM, 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962" y="2519265"/>
            <a:ext cx="1076863" cy="264366"/>
          </a:xfrm>
          <a:prstGeom prst="rect">
            <a:avLst/>
          </a:prstGeom>
        </p:spPr>
      </p:pic>
      <p:sp>
        <p:nvSpPr>
          <p:cNvPr id="10" name="Retângulo Arredondado 9"/>
          <p:cNvSpPr/>
          <p:nvPr/>
        </p:nvSpPr>
        <p:spPr>
          <a:xfrm>
            <a:off x="1312506" y="2973356"/>
            <a:ext cx="2267339" cy="11010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solidFill>
                  <a:schemeClr val="tx1"/>
                </a:solidFill>
              </a:rPr>
              <a:t>RH DE ORIGEM DO SERVIDOR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579845" y="3062197"/>
            <a:ext cx="714724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PROVIDENCIA PARECER JURÍDICO  (PODER EXECUTIVO-PGE),  ASSINATURA DO CHEFE DO PODER E PUBLICAÇÃO DO ATO, APÓS ENCAMINHA À ALAGOAS PREVIDÊNCIA </a:t>
            </a:r>
            <a:endParaRPr lang="pt-BR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1334278" y="4270916"/>
            <a:ext cx="2267339" cy="11010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ALAGOAS PREVIDÊNCIA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589172" y="4314246"/>
            <a:ext cx="7147249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IMPLANTA EM FOLHA DE PAGAMENTO,CONTROLE INTERNO DÁ CONFORMIDADE E ENCAMINHA AO TCE PARA REGISTRO E HOMOLOGAÇÃO </a:t>
            </a:r>
            <a:endParaRPr lang="pt-BR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733" y="4966991"/>
            <a:ext cx="1076863" cy="264366"/>
          </a:xfrm>
          <a:prstGeom prst="rect">
            <a:avLst/>
          </a:prstGeom>
        </p:spPr>
      </p:pic>
      <p:sp>
        <p:nvSpPr>
          <p:cNvPr id="15" name="Retângulo Arredondado 14"/>
          <p:cNvSpPr/>
          <p:nvPr/>
        </p:nvSpPr>
        <p:spPr>
          <a:xfrm>
            <a:off x="1312505" y="5517497"/>
            <a:ext cx="2267339" cy="11010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TCE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579844" y="5724558"/>
            <a:ext cx="714724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HOMOLOGA E DEVOLVE À ALAGOAS PREVIDÊNCIA (COMPREV), ARQUIVA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48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4239778381"/>
              </p:ext>
            </p:extLst>
          </p:nvPr>
        </p:nvGraphicFramePr>
        <p:xfrm>
          <a:off x="1334278" y="634482"/>
          <a:ext cx="9703836" cy="5503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00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tângulo 2"/>
          <p:cNvSpPr/>
          <p:nvPr/>
        </p:nvSpPr>
        <p:spPr>
          <a:xfrm>
            <a:off x="2820715" y="867509"/>
            <a:ext cx="7401807" cy="4372706"/>
          </a:xfrm>
          <a:prstGeom prst="rect">
            <a:avLst/>
          </a:prstGeom>
          <a:ln w="57150">
            <a:solidFill>
              <a:srgbClr val="0070C0"/>
            </a:solidFill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000" dirty="0" smtClean="0"/>
              <a:t>COMO FUNCIONA</a:t>
            </a:r>
          </a:p>
          <a:p>
            <a:pPr algn="ctr"/>
            <a:r>
              <a:rPr lang="pt-BR" sz="6000" dirty="0" smtClean="0"/>
              <a:t>ARRECADAÇÃO DAS CONTRIBUIÇÕES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19857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tângulo 2"/>
          <p:cNvSpPr/>
          <p:nvPr/>
        </p:nvSpPr>
        <p:spPr>
          <a:xfrm>
            <a:off x="1254365" y="223126"/>
            <a:ext cx="10163907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3200" b="1" dirty="0"/>
              <a:t>O Poder Executivo, incluindo suas Autarquias e Fundações, o Poder Legislativo, o Poder Judiciário, o Ministério Público, o Tribunal de Contas e a Defensoria Pública serão responsáveis pela retenção e repasse à ALAGOAS PREVIDÊNCIA das contribuições dos segurados ativos, inativos e </a:t>
            </a:r>
            <a:r>
              <a:rPr lang="pt-BR" sz="3200" b="1" dirty="0" smtClean="0"/>
              <a:t>pensionistas e da parte patronal.</a:t>
            </a:r>
            <a:endParaRPr lang="pt-BR" sz="3200" b="1" dirty="0"/>
          </a:p>
        </p:txBody>
      </p:sp>
      <p:sp>
        <p:nvSpPr>
          <p:cNvPr id="5" name="Retângulo 4"/>
          <p:cNvSpPr/>
          <p:nvPr/>
        </p:nvSpPr>
        <p:spPr>
          <a:xfrm>
            <a:off x="1254365" y="4224135"/>
            <a:ext cx="10163907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/>
              <a:t>A não retenção e repasse à ALAGOAS PREVIDÊNCIA dos valores descontados em folha de pagamento dos servidores ativos, inativos e pensionistas, independentemente da respectiva responsabilização, autorizará à ALAGOAS PREVIDÊNCIA requerer, por ofício, à Secretaria de Estado da Fazenda, a dedução dos valores correspondentes nas respectivas parcelas </a:t>
            </a:r>
            <a:r>
              <a:rPr lang="pt-BR" sz="2400" b="1" i="1" dirty="0">
                <a:solidFill>
                  <a:srgbClr val="FF0000"/>
                </a:solidFill>
              </a:rPr>
              <a:t>duodecimais</a:t>
            </a:r>
            <a:r>
              <a:rPr lang="pt-BR" sz="2400" dirty="0"/>
              <a:t> do mês </a:t>
            </a:r>
            <a:r>
              <a:rPr lang="pt-BR" sz="2400" dirty="0" smtClean="0"/>
              <a:t>subsequente.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508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Rectangle 24"/>
          <p:cNvSpPr/>
          <p:nvPr/>
        </p:nvSpPr>
        <p:spPr>
          <a:xfrm>
            <a:off x="1536700" y="670047"/>
            <a:ext cx="9881577" cy="5214937"/>
          </a:xfrm>
          <a:prstGeom prst="rect">
            <a:avLst/>
          </a:prstGeom>
          <a:solidFill>
            <a:srgbClr val="FFFFFF">
              <a:alpha val="80000"/>
            </a:srgbClr>
          </a:solidFill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047999" y="1213009"/>
            <a:ext cx="750276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dirty="0" smtClean="0">
                <a:latin typeface="Source Sans Pro Semibold" panose="020B0603030403020204" pitchFamily="34" charset="-18"/>
              </a:rPr>
              <a:t>Obrigado !</a:t>
            </a:r>
          </a:p>
          <a:p>
            <a:pPr>
              <a:defRPr/>
            </a:pPr>
            <a:endParaRPr lang="pt-BR" sz="2800" dirty="0">
              <a:latin typeface="Source Sans Pro Semibold" panose="020B06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r>
              <a:rPr lang="pt-BR" sz="2000" dirty="0" smtClean="0">
                <a:latin typeface="Source Sans Pro Light" panose="020B0403030403020204" pitchFamily="34" charset="-18"/>
              </a:rPr>
              <a:t>Roberto </a:t>
            </a:r>
            <a:r>
              <a:rPr lang="pt-BR" sz="2000" dirty="0">
                <a:latin typeface="Source Sans Pro Light" panose="020B0403030403020204" pitchFamily="34" charset="-18"/>
              </a:rPr>
              <a:t>Moisés dos Santos</a:t>
            </a:r>
            <a:endParaRPr lang="pl-PL" sz="2000" dirty="0"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r>
              <a:rPr lang="en-US" sz="2000" dirty="0">
                <a:latin typeface="Source Sans Pro Light" panose="020B0403030403020204" pitchFamily="34" charset="-18"/>
              </a:rPr>
              <a:t>(82) 3315 -</a:t>
            </a:r>
            <a:r>
              <a:rPr lang="en-US" sz="2000" dirty="0" smtClean="0">
                <a:latin typeface="Source Sans Pro Light" panose="020B0403030403020204" pitchFamily="34" charset="-18"/>
              </a:rPr>
              <a:t>2320</a:t>
            </a:r>
          </a:p>
          <a:p>
            <a:pPr>
              <a:tabLst>
                <a:tab pos="3051175" algn="r"/>
              </a:tabLst>
              <a:defRPr/>
            </a:pPr>
            <a:endParaRPr lang="en-US" sz="2000" dirty="0"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endParaRPr lang="en-US" sz="2000" dirty="0"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r>
              <a:rPr lang="pt-BR" sz="3600" b="1" dirty="0" err="1">
                <a:latin typeface="Source Sans Pro Light" panose="020B0403030403020204" pitchFamily="34" charset="-18"/>
              </a:rPr>
              <a:t>robertomoises</a:t>
            </a:r>
            <a:r>
              <a:rPr lang="en-US" sz="3600" b="1" dirty="0" smtClean="0">
                <a:latin typeface="Source Sans Pro Light" panose="020B0403030403020204" pitchFamily="34" charset="-18"/>
              </a:rPr>
              <a:t>@hotmail.com</a:t>
            </a:r>
            <a:endParaRPr lang="en-US" sz="3600" b="1" dirty="0"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endParaRPr lang="en-US" sz="2000" dirty="0">
              <a:solidFill>
                <a:schemeClr val="accent4"/>
              </a:solidFill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endParaRPr lang="pl-PL" sz="2000" dirty="0">
              <a:solidFill>
                <a:schemeClr val="accent4"/>
              </a:solidFill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endParaRPr lang="pl-PL" sz="2000" dirty="0">
              <a:solidFill>
                <a:schemeClr val="accent4"/>
              </a:solidFill>
              <a:latin typeface="Source Sans Pro Light" panose="020B0403030403020204" pitchFamily="34" charset="-18"/>
            </a:endParaRPr>
          </a:p>
          <a:p>
            <a:pPr>
              <a:tabLst>
                <a:tab pos="3051175" algn="r"/>
              </a:tabLst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Alagoas Previdência</a:t>
            </a:r>
          </a:p>
          <a:p>
            <a:pPr>
              <a:tabLst>
                <a:tab pos="3051175" algn="r"/>
              </a:tabLs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Av. da Paz, 1864,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Térreo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, Ed. Terra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Brasilis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, Centro.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Maceió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-18"/>
              </a:rPr>
              <a:t>-AL. CEP 57020-440</a:t>
            </a:r>
          </a:p>
        </p:txBody>
      </p:sp>
    </p:spTree>
    <p:extLst>
      <p:ext uri="{BB962C8B-B14F-4D97-AF65-F5344CB8AC3E}">
        <p14:creationId xmlns:p14="http://schemas.microsoft.com/office/powerpoint/2010/main" val="30068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&amp;D-Powerpoint Template_16x9">
  <a:themeElements>
    <a:clrScheme name="Personalizado 11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25A3FB"/>
      </a:accent1>
      <a:accent2>
        <a:srgbClr val="A5D8FC"/>
      </a:accent2>
      <a:accent3>
        <a:srgbClr val="28519A"/>
      </a:accent3>
      <a:accent4>
        <a:srgbClr val="D4D4D4"/>
      </a:accent4>
      <a:accent5>
        <a:srgbClr val="C51F2D"/>
      </a:accent5>
      <a:accent6>
        <a:srgbClr val="D4D4D4"/>
      </a:accent6>
      <a:hlink>
        <a:srgbClr val="F49100"/>
      </a:hlink>
      <a:folHlink>
        <a:srgbClr val="85DFD0"/>
      </a:folHlink>
    </a:clrScheme>
    <a:fontScheme name="Personalizado 1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1111111" id="{EF534266-980E-4E91-85BA-658BE2F52684}" vid="{434C214D-6B2A-4354-8FF7-32F44BFF520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4712</TotalTime>
  <Words>447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Arial</vt:lpstr>
      <vt:lpstr>Calibri</vt:lpstr>
      <vt:lpstr>Montserrat Medium</vt:lpstr>
      <vt:lpstr>Open Sans</vt:lpstr>
      <vt:lpstr>Source Sans Pro Light</vt:lpstr>
      <vt:lpstr>Source Sans Pro Semibold</vt:lpstr>
      <vt:lpstr>Times New Roman</vt:lpstr>
      <vt:lpstr>B&amp;D-Powerpoint Template_16x9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Laura Pedrosa Pimentel Silva</dc:creator>
  <cp:lastModifiedBy>Roberto Moisés dos Santos</cp:lastModifiedBy>
  <cp:revision>45</cp:revision>
  <dcterms:created xsi:type="dcterms:W3CDTF">2019-07-05T11:34:30Z</dcterms:created>
  <dcterms:modified xsi:type="dcterms:W3CDTF">2019-08-19T15:48:53Z</dcterms:modified>
</cp:coreProperties>
</file>