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2"/>
  </p:notesMasterIdLst>
  <p:sldIdLst>
    <p:sldId id="256" r:id="rId2"/>
    <p:sldId id="269" r:id="rId3"/>
    <p:sldId id="267" r:id="rId4"/>
    <p:sldId id="260" r:id="rId5"/>
    <p:sldId id="270" r:id="rId6"/>
    <p:sldId id="265" r:id="rId7"/>
    <p:sldId id="271" r:id="rId8"/>
    <p:sldId id="259" r:id="rId9"/>
    <p:sldId id="264" r:id="rId10"/>
    <p:sldId id="268" r:id="rId11"/>
  </p:sldIdLst>
  <p:sldSz cx="9144000" cy="5143500" type="screen16x9"/>
  <p:notesSz cx="6858000" cy="9144000"/>
  <p:embeddedFontLst>
    <p:embeddedFont>
      <p:font typeface="Nunito" panose="020B060402020202020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Wingdings 3" panose="05040102010807070707" pitchFamily="18" charset="2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>
        <p:guide orient="horz" pos="1597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F053BB-FAFA-4D5D-97BC-2E58CF845885}" type="doc">
      <dgm:prSet loTypeId="urn:microsoft.com/office/officeart/2005/8/layout/hierarchy4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23179AEC-D4A2-42D2-A7D4-D9CD79C1B20A}">
      <dgm:prSet phldrT="[Texto]"/>
      <dgm:spPr/>
      <dgm:t>
        <a:bodyPr/>
        <a:lstStyle/>
        <a:p>
          <a:r>
            <a:rPr lang="pt-BR" b="1" dirty="0" smtClean="0">
              <a:solidFill>
                <a:srgbClr val="FFFF00"/>
              </a:solidFill>
            </a:rPr>
            <a:t>RGPS</a:t>
          </a:r>
          <a:r>
            <a:rPr lang="pt-BR" b="1" smtClean="0">
              <a:solidFill>
                <a:srgbClr val="FFFF00"/>
              </a:solidFill>
            </a:rPr>
            <a:t>: </a:t>
          </a:r>
          <a:r>
            <a:rPr lang="pt-BR" smtClean="0"/>
            <a:t>Conselho </a:t>
          </a:r>
          <a:r>
            <a:rPr lang="pt-BR" dirty="0" smtClean="0"/>
            <a:t>Nacional de Previdência</a:t>
          </a:r>
          <a:endParaRPr lang="pt-BR" b="1" dirty="0">
            <a:solidFill>
              <a:srgbClr val="FFFF00"/>
            </a:solidFill>
          </a:endParaRPr>
        </a:p>
      </dgm:t>
    </dgm:pt>
    <dgm:pt modelId="{6353933B-6C76-4036-BFBE-6EEDEB9BA4BD}" type="parTrans" cxnId="{8DFDF765-13A6-4A59-BB35-B6F3803ACC22}">
      <dgm:prSet/>
      <dgm:spPr/>
      <dgm:t>
        <a:bodyPr/>
        <a:lstStyle/>
        <a:p>
          <a:endParaRPr lang="pt-BR"/>
        </a:p>
      </dgm:t>
    </dgm:pt>
    <dgm:pt modelId="{2050E2EC-87ED-4EAE-8FE2-89EDA4071C10}" type="sibTrans" cxnId="{8DFDF765-13A6-4A59-BB35-B6F3803ACC22}">
      <dgm:prSet/>
      <dgm:spPr/>
      <dgm:t>
        <a:bodyPr/>
        <a:lstStyle/>
        <a:p>
          <a:endParaRPr lang="pt-BR"/>
        </a:p>
      </dgm:t>
    </dgm:pt>
    <dgm:pt modelId="{04156701-27BF-471F-A940-E5234CDD9D69}">
      <dgm:prSet phldrT="[Texto]"/>
      <dgm:spPr/>
      <dgm:t>
        <a:bodyPr/>
        <a:lstStyle/>
        <a:p>
          <a:r>
            <a:rPr lang="pt-BR" dirty="0" smtClean="0">
              <a:solidFill>
                <a:srgbClr val="FFFF00"/>
              </a:solidFill>
            </a:rPr>
            <a:t>RPC</a:t>
          </a:r>
          <a:r>
            <a:rPr lang="pt-BR" smtClean="0">
              <a:solidFill>
                <a:srgbClr val="FFFF00"/>
              </a:solidFill>
            </a:rPr>
            <a:t>: </a:t>
          </a:r>
          <a:r>
            <a:rPr lang="pt-BR" smtClean="0"/>
            <a:t>Conselho </a:t>
          </a:r>
          <a:r>
            <a:rPr lang="pt-BR" dirty="0" smtClean="0"/>
            <a:t>Nacional de Previdência Complementar</a:t>
          </a:r>
          <a:endParaRPr lang="pt-BR" dirty="0"/>
        </a:p>
      </dgm:t>
    </dgm:pt>
    <dgm:pt modelId="{18A31087-5F92-4B5C-9CB4-B36C42ED4541}" type="parTrans" cxnId="{2E1EDF48-9E42-4832-9A57-BA90744C2D92}">
      <dgm:prSet/>
      <dgm:spPr/>
      <dgm:t>
        <a:bodyPr/>
        <a:lstStyle/>
        <a:p>
          <a:endParaRPr lang="pt-BR"/>
        </a:p>
      </dgm:t>
    </dgm:pt>
    <dgm:pt modelId="{F08869B0-50E7-4759-9D65-3DC8592CA4F6}" type="sibTrans" cxnId="{2E1EDF48-9E42-4832-9A57-BA90744C2D92}">
      <dgm:prSet/>
      <dgm:spPr/>
      <dgm:t>
        <a:bodyPr/>
        <a:lstStyle/>
        <a:p>
          <a:endParaRPr lang="pt-BR"/>
        </a:p>
      </dgm:t>
    </dgm:pt>
    <dgm:pt modelId="{A366F6D0-4E81-4098-97BF-3E16561783AD}">
      <dgm:prSet phldrT="[Texto]"/>
      <dgm:spPr/>
      <dgm:t>
        <a:bodyPr/>
        <a:lstStyle/>
        <a:p>
          <a:r>
            <a:rPr lang="pt-BR" dirty="0" smtClean="0"/>
            <a:t>Criado em 10/2001</a:t>
          </a:r>
        </a:p>
        <a:p>
          <a:r>
            <a:rPr lang="pt-BR" dirty="0" smtClean="0"/>
            <a:t>Entidade associativa de direito privado</a:t>
          </a:r>
          <a:endParaRPr lang="pt-BR" dirty="0"/>
        </a:p>
      </dgm:t>
    </dgm:pt>
    <dgm:pt modelId="{FD01AF83-5155-4FC2-BDD4-B8FA42A147AC}" type="parTrans" cxnId="{218D5B34-1116-458D-8707-42342F333BE1}">
      <dgm:prSet/>
      <dgm:spPr/>
      <dgm:t>
        <a:bodyPr/>
        <a:lstStyle/>
        <a:p>
          <a:endParaRPr lang="pt-BR"/>
        </a:p>
      </dgm:t>
    </dgm:pt>
    <dgm:pt modelId="{0A4469D2-7ED6-4949-8F7B-3C2129A3B9CB}" type="sibTrans" cxnId="{218D5B34-1116-458D-8707-42342F333BE1}">
      <dgm:prSet/>
      <dgm:spPr/>
      <dgm:t>
        <a:bodyPr/>
        <a:lstStyle/>
        <a:p>
          <a:endParaRPr lang="pt-BR"/>
        </a:p>
      </dgm:t>
    </dgm:pt>
    <dgm:pt modelId="{0CE9EF12-B4D6-4BAD-9A9C-2F0A0E95863A}">
      <dgm:prSet phldrT="[Texto]"/>
      <dgm:spPr/>
      <dgm:t>
        <a:bodyPr/>
        <a:lstStyle/>
        <a:p>
          <a:r>
            <a:rPr lang="pt-BR" dirty="0" smtClean="0">
              <a:solidFill>
                <a:srgbClr val="FFFF00"/>
              </a:solidFill>
            </a:rPr>
            <a:t>RPPS</a:t>
          </a:r>
          <a:r>
            <a:rPr lang="pt-BR" dirty="0" smtClean="0"/>
            <a:t>: </a:t>
          </a:r>
        </a:p>
        <a:p>
          <a:r>
            <a:rPr lang="pt-BR" dirty="0" err="1" smtClean="0"/>
            <a:t>Conaprev</a:t>
          </a:r>
          <a:endParaRPr lang="pt-BR" dirty="0"/>
        </a:p>
      </dgm:t>
    </dgm:pt>
    <dgm:pt modelId="{84AFB100-91EC-4FAB-B45E-C8FAF2A9AC1C}" type="parTrans" cxnId="{0A8C0F4D-3949-4D9B-8BA5-17751FFB7494}">
      <dgm:prSet/>
      <dgm:spPr/>
      <dgm:t>
        <a:bodyPr/>
        <a:lstStyle/>
        <a:p>
          <a:endParaRPr lang="pt-BR"/>
        </a:p>
      </dgm:t>
    </dgm:pt>
    <dgm:pt modelId="{7EDB86B8-C99F-446D-A712-B81A5D9E0A6B}" type="sibTrans" cxnId="{0A8C0F4D-3949-4D9B-8BA5-17751FFB7494}">
      <dgm:prSet/>
      <dgm:spPr/>
      <dgm:t>
        <a:bodyPr/>
        <a:lstStyle/>
        <a:p>
          <a:endParaRPr lang="pt-BR"/>
        </a:p>
      </dgm:t>
    </dgm:pt>
    <dgm:pt modelId="{5D57A807-A4C7-4D6C-80B5-85C34769ECC3}">
      <dgm:prSet phldrT="[Texto]"/>
      <dgm:spPr/>
      <dgm:t>
        <a:bodyPr/>
        <a:lstStyle/>
        <a:p>
          <a:r>
            <a:rPr lang="pt-BR" dirty="0" smtClean="0">
              <a:solidFill>
                <a:srgbClr val="FFFF00"/>
              </a:solidFill>
            </a:rPr>
            <a:t>8: </a:t>
          </a:r>
          <a:r>
            <a:rPr lang="pt-BR" dirty="0" err="1" smtClean="0"/>
            <a:t>Previc</a:t>
          </a:r>
          <a:r>
            <a:rPr lang="pt-BR" dirty="0" smtClean="0"/>
            <a:t>, SURPC, Casa Civil, Fazenda, Planejamento, EAPC, patrocinador (</a:t>
          </a:r>
          <a:r>
            <a:rPr lang="pt-BR" dirty="0" err="1" smtClean="0"/>
            <a:t>Abrapp</a:t>
          </a:r>
          <a:r>
            <a:rPr lang="pt-BR" dirty="0" smtClean="0"/>
            <a:t>), participantes e assistidos (</a:t>
          </a:r>
          <a:r>
            <a:rPr lang="pt-BR" dirty="0" err="1" smtClean="0"/>
            <a:t>Anapar</a:t>
          </a:r>
          <a:r>
            <a:rPr lang="pt-BR" dirty="0" smtClean="0"/>
            <a:t>)</a:t>
          </a:r>
          <a:endParaRPr lang="pt-BR" dirty="0"/>
        </a:p>
      </dgm:t>
    </dgm:pt>
    <dgm:pt modelId="{CA6F449B-6F77-4CA0-BBCD-4DCB680D819E}" type="parTrans" cxnId="{16AF0AB1-34E4-4986-899E-DDB4D7D52BC5}">
      <dgm:prSet/>
      <dgm:spPr/>
      <dgm:t>
        <a:bodyPr/>
        <a:lstStyle/>
        <a:p>
          <a:endParaRPr lang="pt-BR"/>
        </a:p>
      </dgm:t>
    </dgm:pt>
    <dgm:pt modelId="{A7A105AA-7237-4A6E-B701-A89B78ED0532}" type="sibTrans" cxnId="{16AF0AB1-34E4-4986-899E-DDB4D7D52BC5}">
      <dgm:prSet/>
      <dgm:spPr/>
      <dgm:t>
        <a:bodyPr/>
        <a:lstStyle/>
        <a:p>
          <a:endParaRPr lang="pt-BR"/>
        </a:p>
      </dgm:t>
    </dgm:pt>
    <dgm:pt modelId="{FD27EB2A-E350-4D1B-B1FE-621995D3C28C}">
      <dgm:prSet phldrT="[Texto]" custT="1"/>
      <dgm:spPr/>
      <dgm:t>
        <a:bodyPr/>
        <a:lstStyle/>
        <a:p>
          <a:r>
            <a:rPr lang="pt-BR" sz="2400" dirty="0" smtClean="0"/>
            <a:t>ÓRGÃOS DELIBERAÇÃO COLEGIADA PREVIDÊNCIA </a:t>
          </a:r>
          <a:endParaRPr lang="pt-BR" sz="2400" dirty="0"/>
        </a:p>
      </dgm:t>
    </dgm:pt>
    <dgm:pt modelId="{208C3543-3561-4305-94D3-682FDC8D37B6}" type="sibTrans" cxnId="{2FBF788F-D009-4D1D-8F5C-CBF742BE4892}">
      <dgm:prSet/>
      <dgm:spPr/>
      <dgm:t>
        <a:bodyPr/>
        <a:lstStyle/>
        <a:p>
          <a:endParaRPr lang="pt-BR"/>
        </a:p>
      </dgm:t>
    </dgm:pt>
    <dgm:pt modelId="{1D1B569F-A0EF-45B8-A6D6-E87EC17EFA39}" type="parTrans" cxnId="{2FBF788F-D009-4D1D-8F5C-CBF742BE4892}">
      <dgm:prSet/>
      <dgm:spPr/>
      <dgm:t>
        <a:bodyPr/>
        <a:lstStyle/>
        <a:p>
          <a:endParaRPr lang="pt-BR"/>
        </a:p>
      </dgm:t>
    </dgm:pt>
    <dgm:pt modelId="{109C1227-B8CA-4F83-8D1C-CA07A1B9E416}">
      <dgm:prSet phldrT="[Texto]"/>
      <dgm:spPr/>
      <dgm:t>
        <a:bodyPr/>
        <a:lstStyle/>
        <a:p>
          <a:r>
            <a:rPr lang="pt-BR" dirty="0" smtClean="0"/>
            <a:t>Art. 3º Lei 8.213/91</a:t>
          </a:r>
          <a:endParaRPr lang="pt-BR" dirty="0"/>
        </a:p>
      </dgm:t>
    </dgm:pt>
    <dgm:pt modelId="{6DBDE502-D2D8-494B-96B2-EB57F2C2B02A}" type="sibTrans" cxnId="{9AA25D05-8D22-415F-8838-E772DBF900D0}">
      <dgm:prSet/>
      <dgm:spPr/>
      <dgm:t>
        <a:bodyPr/>
        <a:lstStyle/>
        <a:p>
          <a:endParaRPr lang="pt-BR"/>
        </a:p>
      </dgm:t>
    </dgm:pt>
    <dgm:pt modelId="{B978F5B3-0D1C-43C2-80A5-04E5B5890F95}" type="parTrans" cxnId="{9AA25D05-8D22-415F-8838-E772DBF900D0}">
      <dgm:prSet/>
      <dgm:spPr/>
      <dgm:t>
        <a:bodyPr/>
        <a:lstStyle/>
        <a:p>
          <a:endParaRPr lang="pt-BR"/>
        </a:p>
      </dgm:t>
    </dgm:pt>
    <dgm:pt modelId="{B4E53570-FD67-4B6B-A814-81909C31F838}">
      <dgm:prSet phldrT="[Texto]"/>
      <dgm:spPr/>
      <dgm:t>
        <a:bodyPr/>
        <a:lstStyle/>
        <a:p>
          <a:r>
            <a:rPr lang="pt-BR" dirty="0" smtClean="0"/>
            <a:t>6 Governo Federal; </a:t>
          </a:r>
        </a:p>
        <a:p>
          <a:r>
            <a:rPr lang="pt-BR" dirty="0" smtClean="0"/>
            <a:t>9 sociedade civil: 3 apos/pens, 3 trabalhadores, 3 empregadores.</a:t>
          </a:r>
          <a:endParaRPr lang="pt-BR" dirty="0"/>
        </a:p>
      </dgm:t>
    </dgm:pt>
    <dgm:pt modelId="{E4D15BA4-9C31-4E38-923E-B90991453DC7}" type="parTrans" cxnId="{A600E6F2-5F37-4A3C-AD34-A9E054874B4F}">
      <dgm:prSet/>
      <dgm:spPr/>
      <dgm:t>
        <a:bodyPr/>
        <a:lstStyle/>
        <a:p>
          <a:endParaRPr lang="pt-BR"/>
        </a:p>
      </dgm:t>
    </dgm:pt>
    <dgm:pt modelId="{49E04522-D959-4F53-B927-9503AF805EFE}" type="sibTrans" cxnId="{A600E6F2-5F37-4A3C-AD34-A9E054874B4F}">
      <dgm:prSet/>
      <dgm:spPr/>
      <dgm:t>
        <a:bodyPr/>
        <a:lstStyle/>
        <a:p>
          <a:endParaRPr lang="pt-BR"/>
        </a:p>
      </dgm:t>
    </dgm:pt>
    <dgm:pt modelId="{45092EFB-4000-4663-B028-A7D04CE4B18F}">
      <dgm:prSet phldrT="[Texto]"/>
      <dgm:spPr/>
      <dgm:t>
        <a:bodyPr/>
        <a:lstStyle/>
        <a:p>
          <a:r>
            <a:rPr lang="pt-BR" dirty="0" smtClean="0"/>
            <a:t>Decreto 7.123/2010</a:t>
          </a:r>
        </a:p>
        <a:p>
          <a:r>
            <a:rPr lang="pt-BR" dirty="0" smtClean="0"/>
            <a:t>Art. 74 da LC 109/2001</a:t>
          </a:r>
          <a:endParaRPr lang="pt-BR" dirty="0"/>
        </a:p>
      </dgm:t>
    </dgm:pt>
    <dgm:pt modelId="{85189A09-4799-40F4-87EA-689619F5CF4B}" type="parTrans" cxnId="{7D719B65-C350-41CA-A3DD-000EF5EFFEDB}">
      <dgm:prSet/>
      <dgm:spPr/>
      <dgm:t>
        <a:bodyPr/>
        <a:lstStyle/>
        <a:p>
          <a:endParaRPr lang="pt-BR"/>
        </a:p>
      </dgm:t>
    </dgm:pt>
    <dgm:pt modelId="{A2171FBF-40FE-4805-AA92-794D4C77EC39}" type="sibTrans" cxnId="{7D719B65-C350-41CA-A3DD-000EF5EFFEDB}">
      <dgm:prSet/>
      <dgm:spPr/>
      <dgm:t>
        <a:bodyPr/>
        <a:lstStyle/>
        <a:p>
          <a:endParaRPr lang="pt-BR"/>
        </a:p>
      </dgm:t>
    </dgm:pt>
    <dgm:pt modelId="{FEBF702C-368B-4B81-80BE-AC5574C3ABAF}">
      <dgm:prSet phldrT="[Texto]"/>
      <dgm:spPr/>
      <dgm:t>
        <a:bodyPr/>
        <a:lstStyle/>
        <a:p>
          <a:r>
            <a:rPr lang="pt-BR" dirty="0" smtClean="0"/>
            <a:t>Voz e voto (43: RPPS União, Estados/DF; 12 capitais; </a:t>
          </a:r>
          <a:r>
            <a:rPr lang="pt-BR" dirty="0" err="1" smtClean="0"/>
            <a:t>Abipem</a:t>
          </a:r>
          <a:r>
            <a:rPr lang="pt-BR" dirty="0" smtClean="0"/>
            <a:t>; </a:t>
          </a:r>
          <a:r>
            <a:rPr lang="pt-BR" dirty="0" err="1" smtClean="0"/>
            <a:t>Aneprem</a:t>
          </a:r>
          <a:r>
            <a:rPr lang="pt-BR" dirty="0" smtClean="0"/>
            <a:t>, SRPPS) Voz (20: 2 cons. Estaduais e 2 munic., </a:t>
          </a:r>
          <a:r>
            <a:rPr lang="pt-BR" dirty="0" err="1" smtClean="0"/>
            <a:t>Atricon</a:t>
          </a:r>
          <a:r>
            <a:rPr lang="pt-BR" dirty="0" smtClean="0"/>
            <a:t>, INSS, </a:t>
          </a:r>
          <a:r>
            <a:rPr lang="pt-BR" dirty="0" err="1" smtClean="0"/>
            <a:t>Dataprev</a:t>
          </a:r>
          <a:r>
            <a:rPr lang="pt-BR" dirty="0" smtClean="0"/>
            <a:t>, SRGPS, 6 EFPC, 3 assoc. estaduais RPPS, 3 municípios)   </a:t>
          </a:r>
          <a:endParaRPr lang="pt-BR" dirty="0"/>
        </a:p>
      </dgm:t>
    </dgm:pt>
    <dgm:pt modelId="{6FF8CEBA-FD81-46CC-A906-1B97689B998B}" type="parTrans" cxnId="{CF76A638-749E-452B-8F0D-98F077D5C733}">
      <dgm:prSet/>
      <dgm:spPr/>
      <dgm:t>
        <a:bodyPr/>
        <a:lstStyle/>
        <a:p>
          <a:endParaRPr lang="pt-BR"/>
        </a:p>
      </dgm:t>
    </dgm:pt>
    <dgm:pt modelId="{DBD55183-B1D4-45D0-B7BB-E4380014B84F}" type="sibTrans" cxnId="{CF76A638-749E-452B-8F0D-98F077D5C733}">
      <dgm:prSet/>
      <dgm:spPr/>
      <dgm:t>
        <a:bodyPr/>
        <a:lstStyle/>
        <a:p>
          <a:endParaRPr lang="pt-BR"/>
        </a:p>
      </dgm:t>
    </dgm:pt>
    <dgm:pt modelId="{A5535C7D-479E-4897-B836-5B5CE6A3FBAA}" type="pres">
      <dgm:prSet presAssocID="{AAF053BB-FAFA-4D5D-97BC-2E58CF84588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06CD90B9-56D5-4E60-A800-B5ADEC060F9A}" type="pres">
      <dgm:prSet presAssocID="{FD27EB2A-E350-4D1B-B1FE-621995D3C28C}" presName="vertOne" presStyleCnt="0"/>
      <dgm:spPr/>
    </dgm:pt>
    <dgm:pt modelId="{B92AAB68-C29C-4C1A-8460-0E1ED7141AD4}" type="pres">
      <dgm:prSet presAssocID="{FD27EB2A-E350-4D1B-B1FE-621995D3C28C}" presName="txOne" presStyleLbl="node0" presStyleIdx="0" presStyleCnt="1" custScaleY="27985" custLinFactNeighborX="285" custLinFactNeighborY="-141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0524AA0-AE7B-4BA2-B055-492158F650FF}" type="pres">
      <dgm:prSet presAssocID="{FD27EB2A-E350-4D1B-B1FE-621995D3C28C}" presName="parTransOne" presStyleCnt="0"/>
      <dgm:spPr/>
    </dgm:pt>
    <dgm:pt modelId="{7F9A7129-C425-43AE-957C-A652AAB6F3FD}" type="pres">
      <dgm:prSet presAssocID="{FD27EB2A-E350-4D1B-B1FE-621995D3C28C}" presName="horzOne" presStyleCnt="0"/>
      <dgm:spPr/>
    </dgm:pt>
    <dgm:pt modelId="{0395F999-1441-488E-8AC1-F6F8F63D4982}" type="pres">
      <dgm:prSet presAssocID="{23179AEC-D4A2-42D2-A7D4-D9CD79C1B20A}" presName="vertTwo" presStyleCnt="0"/>
      <dgm:spPr/>
    </dgm:pt>
    <dgm:pt modelId="{66578C13-CA76-4426-AD2F-6EE3DC59EC26}" type="pres">
      <dgm:prSet presAssocID="{23179AEC-D4A2-42D2-A7D4-D9CD79C1B20A}" presName="txTwo" presStyleLbl="node2" presStyleIdx="0" presStyleCnt="3" custScaleY="55629" custLinFactY="-4227" custLinFactNeighborX="-352" custLinFactNeighborY="-10000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2213F82-BF98-4068-9554-C8225074BFCD}" type="pres">
      <dgm:prSet presAssocID="{23179AEC-D4A2-42D2-A7D4-D9CD79C1B20A}" presName="parTransTwo" presStyleCnt="0"/>
      <dgm:spPr/>
    </dgm:pt>
    <dgm:pt modelId="{E84ED1F5-0D37-4DBC-8B6E-F3F84109C8CD}" type="pres">
      <dgm:prSet presAssocID="{23179AEC-D4A2-42D2-A7D4-D9CD79C1B20A}" presName="horzTwo" presStyleCnt="0"/>
      <dgm:spPr/>
    </dgm:pt>
    <dgm:pt modelId="{B6C8F900-13D8-4B87-A1C3-EC81F10AB1B5}" type="pres">
      <dgm:prSet presAssocID="{109C1227-B8CA-4F83-8D1C-CA07A1B9E416}" presName="vertThree" presStyleCnt="0"/>
      <dgm:spPr/>
    </dgm:pt>
    <dgm:pt modelId="{9F8EB539-4F7E-4EA5-822C-181417EF60E7}" type="pres">
      <dgm:prSet presAssocID="{109C1227-B8CA-4F83-8D1C-CA07A1B9E416}" presName="txThre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BD4753D-CB1F-4EEA-B57E-E906E648335F}" type="pres">
      <dgm:prSet presAssocID="{109C1227-B8CA-4F83-8D1C-CA07A1B9E416}" presName="horzThree" presStyleCnt="0"/>
      <dgm:spPr/>
    </dgm:pt>
    <dgm:pt modelId="{7B9B2F40-246D-40B9-BC6C-7CFA4D5CD83E}" type="pres">
      <dgm:prSet presAssocID="{6DBDE502-D2D8-494B-96B2-EB57F2C2B02A}" presName="sibSpaceThree" presStyleCnt="0"/>
      <dgm:spPr/>
    </dgm:pt>
    <dgm:pt modelId="{0E388D12-D8D7-41F3-8250-62D70D426204}" type="pres">
      <dgm:prSet presAssocID="{B4E53570-FD67-4B6B-A814-81909C31F838}" presName="vertThree" presStyleCnt="0"/>
      <dgm:spPr/>
    </dgm:pt>
    <dgm:pt modelId="{5C41281F-226A-4F97-BAB2-128D1DDA5948}" type="pres">
      <dgm:prSet presAssocID="{B4E53570-FD67-4B6B-A814-81909C31F838}" presName="txThre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0FF8809-A5E8-4198-AD39-EE39D2A9252E}" type="pres">
      <dgm:prSet presAssocID="{B4E53570-FD67-4B6B-A814-81909C31F838}" presName="horzThree" presStyleCnt="0"/>
      <dgm:spPr/>
    </dgm:pt>
    <dgm:pt modelId="{3DBEE77B-C304-4812-9669-BA52D5BCA981}" type="pres">
      <dgm:prSet presAssocID="{2050E2EC-87ED-4EAE-8FE2-89EDA4071C10}" presName="sibSpaceTwo" presStyleCnt="0"/>
      <dgm:spPr/>
    </dgm:pt>
    <dgm:pt modelId="{FCB8626C-14B2-4B67-8E07-2EF15042C00A}" type="pres">
      <dgm:prSet presAssocID="{04156701-27BF-471F-A940-E5234CDD9D69}" presName="vertTwo" presStyleCnt="0"/>
      <dgm:spPr/>
    </dgm:pt>
    <dgm:pt modelId="{E3732F12-8038-41C1-9DC3-F4EEFB5B401E}" type="pres">
      <dgm:prSet presAssocID="{04156701-27BF-471F-A940-E5234CDD9D69}" presName="txTwo" presStyleLbl="node2" presStyleIdx="1" presStyleCnt="3" custScaleY="51233" custLinFactY="-4227" custLinFactNeighborX="1056" custLinFactNeighborY="-10000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20CE79D-8470-49EA-B7CD-5F431FFB71A9}" type="pres">
      <dgm:prSet presAssocID="{04156701-27BF-471F-A940-E5234CDD9D69}" presName="parTransTwo" presStyleCnt="0"/>
      <dgm:spPr/>
    </dgm:pt>
    <dgm:pt modelId="{D77E3032-16A0-4A19-803B-F4F1B79644EA}" type="pres">
      <dgm:prSet presAssocID="{04156701-27BF-471F-A940-E5234CDD9D69}" presName="horzTwo" presStyleCnt="0"/>
      <dgm:spPr/>
    </dgm:pt>
    <dgm:pt modelId="{649C674E-01F8-4E52-88C8-FDB66DC2735D}" type="pres">
      <dgm:prSet presAssocID="{45092EFB-4000-4663-B028-A7D04CE4B18F}" presName="vertThree" presStyleCnt="0"/>
      <dgm:spPr/>
    </dgm:pt>
    <dgm:pt modelId="{D5680ED2-A5F1-4B06-BF3A-DC624850FA93}" type="pres">
      <dgm:prSet presAssocID="{45092EFB-4000-4663-B028-A7D04CE4B18F}" presName="txThre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CFEFED2-ED05-4878-9A45-027C6B474465}" type="pres">
      <dgm:prSet presAssocID="{45092EFB-4000-4663-B028-A7D04CE4B18F}" presName="horzThree" presStyleCnt="0"/>
      <dgm:spPr/>
    </dgm:pt>
    <dgm:pt modelId="{8CAB0433-52C4-42CD-B2B5-728F5737A234}" type="pres">
      <dgm:prSet presAssocID="{A2171FBF-40FE-4805-AA92-794D4C77EC39}" presName="sibSpaceThree" presStyleCnt="0"/>
      <dgm:spPr/>
    </dgm:pt>
    <dgm:pt modelId="{861C88DB-2320-42AA-AB54-DA857E1D8247}" type="pres">
      <dgm:prSet presAssocID="{5D57A807-A4C7-4D6C-80B5-85C34769ECC3}" presName="vertThree" presStyleCnt="0"/>
      <dgm:spPr/>
    </dgm:pt>
    <dgm:pt modelId="{804D0D6F-8A2B-4C80-BD73-AE39BD86D339}" type="pres">
      <dgm:prSet presAssocID="{5D57A807-A4C7-4D6C-80B5-85C34769ECC3}" presName="txThre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E99DC4F-883F-4E8B-80D1-BBB2EE59A3C4}" type="pres">
      <dgm:prSet presAssocID="{5D57A807-A4C7-4D6C-80B5-85C34769ECC3}" presName="horzThree" presStyleCnt="0"/>
      <dgm:spPr/>
    </dgm:pt>
    <dgm:pt modelId="{751CDF58-BA60-4452-B6A7-B3A9D73C9EA5}" type="pres">
      <dgm:prSet presAssocID="{F08869B0-50E7-4759-9D65-3DC8592CA4F6}" presName="sibSpaceTwo" presStyleCnt="0"/>
      <dgm:spPr/>
    </dgm:pt>
    <dgm:pt modelId="{AD5ED8BB-2F43-4D69-A5E7-2FFD741E60E7}" type="pres">
      <dgm:prSet presAssocID="{0CE9EF12-B4D6-4BAD-9A9C-2F0A0E95863A}" presName="vertTwo" presStyleCnt="0"/>
      <dgm:spPr/>
    </dgm:pt>
    <dgm:pt modelId="{9B0F198B-BCE7-43FD-BC4B-8086AA8DC856}" type="pres">
      <dgm:prSet presAssocID="{0CE9EF12-B4D6-4BAD-9A9C-2F0A0E95863A}" presName="txTwo" presStyleLbl="node2" presStyleIdx="2" presStyleCnt="3" custScaleY="55349" custLinFactY="-4227" custLinFactNeighborX="486" custLinFactNeighborY="-10000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CC8470F-D10A-41B9-B071-8B4E60DF5D17}" type="pres">
      <dgm:prSet presAssocID="{0CE9EF12-B4D6-4BAD-9A9C-2F0A0E95863A}" presName="parTransTwo" presStyleCnt="0"/>
      <dgm:spPr/>
    </dgm:pt>
    <dgm:pt modelId="{47342B60-35E8-484B-AD3A-329B479C0B3C}" type="pres">
      <dgm:prSet presAssocID="{0CE9EF12-B4D6-4BAD-9A9C-2F0A0E95863A}" presName="horzTwo" presStyleCnt="0"/>
      <dgm:spPr/>
    </dgm:pt>
    <dgm:pt modelId="{474A254F-D715-4FBB-85E2-D60BB1037DA0}" type="pres">
      <dgm:prSet presAssocID="{A366F6D0-4E81-4098-97BF-3E16561783AD}" presName="vertThree" presStyleCnt="0"/>
      <dgm:spPr/>
    </dgm:pt>
    <dgm:pt modelId="{1E0DEA4A-2721-4EFA-ADE4-A5929457E31F}" type="pres">
      <dgm:prSet presAssocID="{A366F6D0-4E81-4098-97BF-3E16561783AD}" presName="txThre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D8FA5AE-03AD-4D8D-A5D7-D158D8EFE2E0}" type="pres">
      <dgm:prSet presAssocID="{A366F6D0-4E81-4098-97BF-3E16561783AD}" presName="horzThree" presStyleCnt="0"/>
      <dgm:spPr/>
    </dgm:pt>
    <dgm:pt modelId="{0E520927-2DAA-4C3B-B0B7-E74BBEB063F2}" type="pres">
      <dgm:prSet presAssocID="{0A4469D2-7ED6-4949-8F7B-3C2129A3B9CB}" presName="sibSpaceThree" presStyleCnt="0"/>
      <dgm:spPr/>
    </dgm:pt>
    <dgm:pt modelId="{638F8D49-C5F3-48B0-A1C0-874C6A7D245D}" type="pres">
      <dgm:prSet presAssocID="{FEBF702C-368B-4B81-80BE-AC5574C3ABAF}" presName="vertThree" presStyleCnt="0"/>
      <dgm:spPr/>
    </dgm:pt>
    <dgm:pt modelId="{B6FD632B-D8F4-4476-8D7B-B30FD1E36629}" type="pres">
      <dgm:prSet presAssocID="{FEBF702C-368B-4B81-80BE-AC5574C3ABAF}" presName="txThre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B613B9B-05B6-4D1D-9A9C-ACC7C94259AE}" type="pres">
      <dgm:prSet presAssocID="{FEBF702C-368B-4B81-80BE-AC5574C3ABAF}" presName="horzThree" presStyleCnt="0"/>
      <dgm:spPr/>
    </dgm:pt>
  </dgm:ptLst>
  <dgm:cxnLst>
    <dgm:cxn modelId="{9AA25D05-8D22-415F-8838-E772DBF900D0}" srcId="{23179AEC-D4A2-42D2-A7D4-D9CD79C1B20A}" destId="{109C1227-B8CA-4F83-8D1C-CA07A1B9E416}" srcOrd="0" destOrd="0" parTransId="{B978F5B3-0D1C-43C2-80A5-04E5B5890F95}" sibTransId="{6DBDE502-D2D8-494B-96B2-EB57F2C2B02A}"/>
    <dgm:cxn modelId="{9167541E-5494-4B2C-BEAE-1425CEE50CDB}" type="presOf" srcId="{FD27EB2A-E350-4D1B-B1FE-621995D3C28C}" destId="{B92AAB68-C29C-4C1A-8460-0E1ED7141AD4}" srcOrd="0" destOrd="0" presId="urn:microsoft.com/office/officeart/2005/8/layout/hierarchy4"/>
    <dgm:cxn modelId="{2FBF788F-D009-4D1D-8F5C-CBF742BE4892}" srcId="{AAF053BB-FAFA-4D5D-97BC-2E58CF845885}" destId="{FD27EB2A-E350-4D1B-B1FE-621995D3C28C}" srcOrd="0" destOrd="0" parTransId="{1D1B569F-A0EF-45B8-A6D6-E87EC17EFA39}" sibTransId="{208C3543-3561-4305-94D3-682FDC8D37B6}"/>
    <dgm:cxn modelId="{7D719B65-C350-41CA-A3DD-000EF5EFFEDB}" srcId="{04156701-27BF-471F-A940-E5234CDD9D69}" destId="{45092EFB-4000-4663-B028-A7D04CE4B18F}" srcOrd="0" destOrd="0" parTransId="{85189A09-4799-40F4-87EA-689619F5CF4B}" sibTransId="{A2171FBF-40FE-4805-AA92-794D4C77EC39}"/>
    <dgm:cxn modelId="{0A8C0F4D-3949-4D9B-8BA5-17751FFB7494}" srcId="{FD27EB2A-E350-4D1B-B1FE-621995D3C28C}" destId="{0CE9EF12-B4D6-4BAD-9A9C-2F0A0E95863A}" srcOrd="2" destOrd="0" parTransId="{84AFB100-91EC-4FAB-B45E-C8FAF2A9AC1C}" sibTransId="{7EDB86B8-C99F-446D-A712-B81A5D9E0A6B}"/>
    <dgm:cxn modelId="{A600E6F2-5F37-4A3C-AD34-A9E054874B4F}" srcId="{23179AEC-D4A2-42D2-A7D4-D9CD79C1B20A}" destId="{B4E53570-FD67-4B6B-A814-81909C31F838}" srcOrd="1" destOrd="0" parTransId="{E4D15BA4-9C31-4E38-923E-B90991453DC7}" sibTransId="{49E04522-D959-4F53-B927-9503AF805EFE}"/>
    <dgm:cxn modelId="{2B27E730-49E4-4943-B3AA-142A10E17951}" type="presOf" srcId="{A366F6D0-4E81-4098-97BF-3E16561783AD}" destId="{1E0DEA4A-2721-4EFA-ADE4-A5929457E31F}" srcOrd="0" destOrd="0" presId="urn:microsoft.com/office/officeart/2005/8/layout/hierarchy4"/>
    <dgm:cxn modelId="{CBDC5300-A3FE-48AB-B4CA-35CE2EBB10A6}" type="presOf" srcId="{FEBF702C-368B-4B81-80BE-AC5574C3ABAF}" destId="{B6FD632B-D8F4-4476-8D7B-B30FD1E36629}" srcOrd="0" destOrd="0" presId="urn:microsoft.com/office/officeart/2005/8/layout/hierarchy4"/>
    <dgm:cxn modelId="{631E6431-3296-4BF3-88FB-0428A9BE7F8C}" type="presOf" srcId="{23179AEC-D4A2-42D2-A7D4-D9CD79C1B20A}" destId="{66578C13-CA76-4426-AD2F-6EE3DC59EC26}" srcOrd="0" destOrd="0" presId="urn:microsoft.com/office/officeart/2005/8/layout/hierarchy4"/>
    <dgm:cxn modelId="{CF76A638-749E-452B-8F0D-98F077D5C733}" srcId="{0CE9EF12-B4D6-4BAD-9A9C-2F0A0E95863A}" destId="{FEBF702C-368B-4B81-80BE-AC5574C3ABAF}" srcOrd="1" destOrd="0" parTransId="{6FF8CEBA-FD81-46CC-A906-1B97689B998B}" sibTransId="{DBD55183-B1D4-45D0-B7BB-E4380014B84F}"/>
    <dgm:cxn modelId="{9542C3D6-D879-4C2D-AB70-A3515D9B2F23}" type="presOf" srcId="{109C1227-B8CA-4F83-8D1C-CA07A1B9E416}" destId="{9F8EB539-4F7E-4EA5-822C-181417EF60E7}" srcOrd="0" destOrd="0" presId="urn:microsoft.com/office/officeart/2005/8/layout/hierarchy4"/>
    <dgm:cxn modelId="{E513DF31-48D4-4F4D-9BFF-3C1BD5255E06}" type="presOf" srcId="{04156701-27BF-471F-A940-E5234CDD9D69}" destId="{E3732F12-8038-41C1-9DC3-F4EEFB5B401E}" srcOrd="0" destOrd="0" presId="urn:microsoft.com/office/officeart/2005/8/layout/hierarchy4"/>
    <dgm:cxn modelId="{F3488880-5951-4705-A841-D751B8B8B491}" type="presOf" srcId="{B4E53570-FD67-4B6B-A814-81909C31F838}" destId="{5C41281F-226A-4F97-BAB2-128D1DDA5948}" srcOrd="0" destOrd="0" presId="urn:microsoft.com/office/officeart/2005/8/layout/hierarchy4"/>
    <dgm:cxn modelId="{218D5B34-1116-458D-8707-42342F333BE1}" srcId="{0CE9EF12-B4D6-4BAD-9A9C-2F0A0E95863A}" destId="{A366F6D0-4E81-4098-97BF-3E16561783AD}" srcOrd="0" destOrd="0" parTransId="{FD01AF83-5155-4FC2-BDD4-B8FA42A147AC}" sibTransId="{0A4469D2-7ED6-4949-8F7B-3C2129A3B9CB}"/>
    <dgm:cxn modelId="{CB8D70E1-D7E4-4D7A-8C23-C9F239C426E8}" type="presOf" srcId="{0CE9EF12-B4D6-4BAD-9A9C-2F0A0E95863A}" destId="{9B0F198B-BCE7-43FD-BC4B-8086AA8DC856}" srcOrd="0" destOrd="0" presId="urn:microsoft.com/office/officeart/2005/8/layout/hierarchy4"/>
    <dgm:cxn modelId="{26D03B10-1932-46A2-BC56-5A456A2F7C59}" type="presOf" srcId="{45092EFB-4000-4663-B028-A7D04CE4B18F}" destId="{D5680ED2-A5F1-4B06-BF3A-DC624850FA93}" srcOrd="0" destOrd="0" presId="urn:microsoft.com/office/officeart/2005/8/layout/hierarchy4"/>
    <dgm:cxn modelId="{C8BEC04F-5E79-4CC8-9817-ED34C2BAA618}" type="presOf" srcId="{AAF053BB-FAFA-4D5D-97BC-2E58CF845885}" destId="{A5535C7D-479E-4897-B836-5B5CE6A3FBAA}" srcOrd="0" destOrd="0" presId="urn:microsoft.com/office/officeart/2005/8/layout/hierarchy4"/>
    <dgm:cxn modelId="{E4F3503E-BF0A-4A61-844E-673C14782BDC}" type="presOf" srcId="{5D57A807-A4C7-4D6C-80B5-85C34769ECC3}" destId="{804D0D6F-8A2B-4C80-BD73-AE39BD86D339}" srcOrd="0" destOrd="0" presId="urn:microsoft.com/office/officeart/2005/8/layout/hierarchy4"/>
    <dgm:cxn modelId="{8DFDF765-13A6-4A59-BB35-B6F3803ACC22}" srcId="{FD27EB2A-E350-4D1B-B1FE-621995D3C28C}" destId="{23179AEC-D4A2-42D2-A7D4-D9CD79C1B20A}" srcOrd="0" destOrd="0" parTransId="{6353933B-6C76-4036-BFBE-6EEDEB9BA4BD}" sibTransId="{2050E2EC-87ED-4EAE-8FE2-89EDA4071C10}"/>
    <dgm:cxn modelId="{2E1EDF48-9E42-4832-9A57-BA90744C2D92}" srcId="{FD27EB2A-E350-4D1B-B1FE-621995D3C28C}" destId="{04156701-27BF-471F-A940-E5234CDD9D69}" srcOrd="1" destOrd="0" parTransId="{18A31087-5F92-4B5C-9CB4-B36C42ED4541}" sibTransId="{F08869B0-50E7-4759-9D65-3DC8592CA4F6}"/>
    <dgm:cxn modelId="{16AF0AB1-34E4-4986-899E-DDB4D7D52BC5}" srcId="{04156701-27BF-471F-A940-E5234CDD9D69}" destId="{5D57A807-A4C7-4D6C-80B5-85C34769ECC3}" srcOrd="1" destOrd="0" parTransId="{CA6F449B-6F77-4CA0-BBCD-4DCB680D819E}" sibTransId="{A7A105AA-7237-4A6E-B701-A89B78ED0532}"/>
    <dgm:cxn modelId="{9D63E320-4EEE-4A93-9852-6FEF83229081}" type="presParOf" srcId="{A5535C7D-479E-4897-B836-5B5CE6A3FBAA}" destId="{06CD90B9-56D5-4E60-A800-B5ADEC060F9A}" srcOrd="0" destOrd="0" presId="urn:microsoft.com/office/officeart/2005/8/layout/hierarchy4"/>
    <dgm:cxn modelId="{F49AAAB8-A07A-4FFF-9924-CE854DBC305D}" type="presParOf" srcId="{06CD90B9-56D5-4E60-A800-B5ADEC060F9A}" destId="{B92AAB68-C29C-4C1A-8460-0E1ED7141AD4}" srcOrd="0" destOrd="0" presId="urn:microsoft.com/office/officeart/2005/8/layout/hierarchy4"/>
    <dgm:cxn modelId="{DAFAB867-CA65-4C3A-9084-BD78B5E9ACBF}" type="presParOf" srcId="{06CD90B9-56D5-4E60-A800-B5ADEC060F9A}" destId="{20524AA0-AE7B-4BA2-B055-492158F650FF}" srcOrd="1" destOrd="0" presId="urn:microsoft.com/office/officeart/2005/8/layout/hierarchy4"/>
    <dgm:cxn modelId="{4EA02814-2474-4905-A8C0-6CB5E188F15A}" type="presParOf" srcId="{06CD90B9-56D5-4E60-A800-B5ADEC060F9A}" destId="{7F9A7129-C425-43AE-957C-A652AAB6F3FD}" srcOrd="2" destOrd="0" presId="urn:microsoft.com/office/officeart/2005/8/layout/hierarchy4"/>
    <dgm:cxn modelId="{022354CE-7DE1-4537-8CFD-3F6B7D6F4B66}" type="presParOf" srcId="{7F9A7129-C425-43AE-957C-A652AAB6F3FD}" destId="{0395F999-1441-488E-8AC1-F6F8F63D4982}" srcOrd="0" destOrd="0" presId="urn:microsoft.com/office/officeart/2005/8/layout/hierarchy4"/>
    <dgm:cxn modelId="{D9ADE3C8-2EB5-47BA-A33F-1301B9AC6545}" type="presParOf" srcId="{0395F999-1441-488E-8AC1-F6F8F63D4982}" destId="{66578C13-CA76-4426-AD2F-6EE3DC59EC26}" srcOrd="0" destOrd="0" presId="urn:microsoft.com/office/officeart/2005/8/layout/hierarchy4"/>
    <dgm:cxn modelId="{E5819F0F-8776-486B-BA06-7ED57C2CF875}" type="presParOf" srcId="{0395F999-1441-488E-8AC1-F6F8F63D4982}" destId="{92213F82-BF98-4068-9554-C8225074BFCD}" srcOrd="1" destOrd="0" presId="urn:microsoft.com/office/officeart/2005/8/layout/hierarchy4"/>
    <dgm:cxn modelId="{21B9F1B8-FB78-4ACD-AAA0-22FD23D85C57}" type="presParOf" srcId="{0395F999-1441-488E-8AC1-F6F8F63D4982}" destId="{E84ED1F5-0D37-4DBC-8B6E-F3F84109C8CD}" srcOrd="2" destOrd="0" presId="urn:microsoft.com/office/officeart/2005/8/layout/hierarchy4"/>
    <dgm:cxn modelId="{8FFB2257-E12A-4FC4-9D24-98BCD34929D0}" type="presParOf" srcId="{E84ED1F5-0D37-4DBC-8B6E-F3F84109C8CD}" destId="{B6C8F900-13D8-4B87-A1C3-EC81F10AB1B5}" srcOrd="0" destOrd="0" presId="urn:microsoft.com/office/officeart/2005/8/layout/hierarchy4"/>
    <dgm:cxn modelId="{F0A0FF5E-5F53-4C30-BA1A-58F244BA7450}" type="presParOf" srcId="{B6C8F900-13D8-4B87-A1C3-EC81F10AB1B5}" destId="{9F8EB539-4F7E-4EA5-822C-181417EF60E7}" srcOrd="0" destOrd="0" presId="urn:microsoft.com/office/officeart/2005/8/layout/hierarchy4"/>
    <dgm:cxn modelId="{EEC7072F-5B58-456C-97B9-0497F421977B}" type="presParOf" srcId="{B6C8F900-13D8-4B87-A1C3-EC81F10AB1B5}" destId="{CBD4753D-CB1F-4EEA-B57E-E906E648335F}" srcOrd="1" destOrd="0" presId="urn:microsoft.com/office/officeart/2005/8/layout/hierarchy4"/>
    <dgm:cxn modelId="{0AFAB55C-3A43-4A34-9962-45A8FAE8862D}" type="presParOf" srcId="{E84ED1F5-0D37-4DBC-8B6E-F3F84109C8CD}" destId="{7B9B2F40-246D-40B9-BC6C-7CFA4D5CD83E}" srcOrd="1" destOrd="0" presId="urn:microsoft.com/office/officeart/2005/8/layout/hierarchy4"/>
    <dgm:cxn modelId="{CF924DAD-C632-43AF-B338-ED1DB4B1E23B}" type="presParOf" srcId="{E84ED1F5-0D37-4DBC-8B6E-F3F84109C8CD}" destId="{0E388D12-D8D7-41F3-8250-62D70D426204}" srcOrd="2" destOrd="0" presId="urn:microsoft.com/office/officeart/2005/8/layout/hierarchy4"/>
    <dgm:cxn modelId="{6A877C3C-4C8F-4AD5-8352-690DC9A7EE73}" type="presParOf" srcId="{0E388D12-D8D7-41F3-8250-62D70D426204}" destId="{5C41281F-226A-4F97-BAB2-128D1DDA5948}" srcOrd="0" destOrd="0" presId="urn:microsoft.com/office/officeart/2005/8/layout/hierarchy4"/>
    <dgm:cxn modelId="{82A33B51-2051-4B68-B1F2-A9D02316C892}" type="presParOf" srcId="{0E388D12-D8D7-41F3-8250-62D70D426204}" destId="{80FF8809-A5E8-4198-AD39-EE39D2A9252E}" srcOrd="1" destOrd="0" presId="urn:microsoft.com/office/officeart/2005/8/layout/hierarchy4"/>
    <dgm:cxn modelId="{291A986C-AFB6-40F2-8F7F-9A1A228BF044}" type="presParOf" srcId="{7F9A7129-C425-43AE-957C-A652AAB6F3FD}" destId="{3DBEE77B-C304-4812-9669-BA52D5BCA981}" srcOrd="1" destOrd="0" presId="urn:microsoft.com/office/officeart/2005/8/layout/hierarchy4"/>
    <dgm:cxn modelId="{ECA78290-09CF-4137-94AF-2EC58DE58B6D}" type="presParOf" srcId="{7F9A7129-C425-43AE-957C-A652AAB6F3FD}" destId="{FCB8626C-14B2-4B67-8E07-2EF15042C00A}" srcOrd="2" destOrd="0" presId="urn:microsoft.com/office/officeart/2005/8/layout/hierarchy4"/>
    <dgm:cxn modelId="{0335A075-529C-4C3A-913F-BDC06E609A3C}" type="presParOf" srcId="{FCB8626C-14B2-4B67-8E07-2EF15042C00A}" destId="{E3732F12-8038-41C1-9DC3-F4EEFB5B401E}" srcOrd="0" destOrd="0" presId="urn:microsoft.com/office/officeart/2005/8/layout/hierarchy4"/>
    <dgm:cxn modelId="{BF8D29FC-691F-4C3F-B85D-056C1DFE3C86}" type="presParOf" srcId="{FCB8626C-14B2-4B67-8E07-2EF15042C00A}" destId="{B20CE79D-8470-49EA-B7CD-5F431FFB71A9}" srcOrd="1" destOrd="0" presId="urn:microsoft.com/office/officeart/2005/8/layout/hierarchy4"/>
    <dgm:cxn modelId="{B0E9B0D7-A08D-4A3A-9004-0CF718E6DEAE}" type="presParOf" srcId="{FCB8626C-14B2-4B67-8E07-2EF15042C00A}" destId="{D77E3032-16A0-4A19-803B-F4F1B79644EA}" srcOrd="2" destOrd="0" presId="urn:microsoft.com/office/officeart/2005/8/layout/hierarchy4"/>
    <dgm:cxn modelId="{159298A5-26F3-4BF2-B4F6-C22B8B484B83}" type="presParOf" srcId="{D77E3032-16A0-4A19-803B-F4F1B79644EA}" destId="{649C674E-01F8-4E52-88C8-FDB66DC2735D}" srcOrd="0" destOrd="0" presId="urn:microsoft.com/office/officeart/2005/8/layout/hierarchy4"/>
    <dgm:cxn modelId="{7066B6C5-492A-4D4C-9D1E-FB9E324B1E58}" type="presParOf" srcId="{649C674E-01F8-4E52-88C8-FDB66DC2735D}" destId="{D5680ED2-A5F1-4B06-BF3A-DC624850FA93}" srcOrd="0" destOrd="0" presId="urn:microsoft.com/office/officeart/2005/8/layout/hierarchy4"/>
    <dgm:cxn modelId="{9BC08459-970F-46BC-8785-6A4C9805655C}" type="presParOf" srcId="{649C674E-01F8-4E52-88C8-FDB66DC2735D}" destId="{0CFEFED2-ED05-4878-9A45-027C6B474465}" srcOrd="1" destOrd="0" presId="urn:microsoft.com/office/officeart/2005/8/layout/hierarchy4"/>
    <dgm:cxn modelId="{2CFFDB2F-8173-4C52-932E-5C28B9A15C88}" type="presParOf" srcId="{D77E3032-16A0-4A19-803B-F4F1B79644EA}" destId="{8CAB0433-52C4-42CD-B2B5-728F5737A234}" srcOrd="1" destOrd="0" presId="urn:microsoft.com/office/officeart/2005/8/layout/hierarchy4"/>
    <dgm:cxn modelId="{1F0C6D02-DB9B-4D02-A335-79E572A41A0C}" type="presParOf" srcId="{D77E3032-16A0-4A19-803B-F4F1B79644EA}" destId="{861C88DB-2320-42AA-AB54-DA857E1D8247}" srcOrd="2" destOrd="0" presId="urn:microsoft.com/office/officeart/2005/8/layout/hierarchy4"/>
    <dgm:cxn modelId="{297A99F9-E2CD-436F-862D-DB2E1236FC88}" type="presParOf" srcId="{861C88DB-2320-42AA-AB54-DA857E1D8247}" destId="{804D0D6F-8A2B-4C80-BD73-AE39BD86D339}" srcOrd="0" destOrd="0" presId="urn:microsoft.com/office/officeart/2005/8/layout/hierarchy4"/>
    <dgm:cxn modelId="{0DBF4D40-6DA3-4527-947B-E2CF2B063EC8}" type="presParOf" srcId="{861C88DB-2320-42AA-AB54-DA857E1D8247}" destId="{7E99DC4F-883F-4E8B-80D1-BBB2EE59A3C4}" srcOrd="1" destOrd="0" presId="urn:microsoft.com/office/officeart/2005/8/layout/hierarchy4"/>
    <dgm:cxn modelId="{A30AFB29-1397-42E6-915B-6054B9CF9AE9}" type="presParOf" srcId="{7F9A7129-C425-43AE-957C-A652AAB6F3FD}" destId="{751CDF58-BA60-4452-B6A7-B3A9D73C9EA5}" srcOrd="3" destOrd="0" presId="urn:microsoft.com/office/officeart/2005/8/layout/hierarchy4"/>
    <dgm:cxn modelId="{579F244A-20F3-4D40-8DE8-8FCF79B248D3}" type="presParOf" srcId="{7F9A7129-C425-43AE-957C-A652AAB6F3FD}" destId="{AD5ED8BB-2F43-4D69-A5E7-2FFD741E60E7}" srcOrd="4" destOrd="0" presId="urn:microsoft.com/office/officeart/2005/8/layout/hierarchy4"/>
    <dgm:cxn modelId="{5E324C08-E5E2-4E77-B701-D0FC9F581E75}" type="presParOf" srcId="{AD5ED8BB-2F43-4D69-A5E7-2FFD741E60E7}" destId="{9B0F198B-BCE7-43FD-BC4B-8086AA8DC856}" srcOrd="0" destOrd="0" presId="urn:microsoft.com/office/officeart/2005/8/layout/hierarchy4"/>
    <dgm:cxn modelId="{CADCEE0B-5586-442F-9124-82C7234BCA1A}" type="presParOf" srcId="{AD5ED8BB-2F43-4D69-A5E7-2FFD741E60E7}" destId="{ECC8470F-D10A-41B9-B071-8B4E60DF5D17}" srcOrd="1" destOrd="0" presId="urn:microsoft.com/office/officeart/2005/8/layout/hierarchy4"/>
    <dgm:cxn modelId="{8BFAB0F7-CD51-4751-BDAA-043B324D008A}" type="presParOf" srcId="{AD5ED8BB-2F43-4D69-A5E7-2FFD741E60E7}" destId="{47342B60-35E8-484B-AD3A-329B479C0B3C}" srcOrd="2" destOrd="0" presId="urn:microsoft.com/office/officeart/2005/8/layout/hierarchy4"/>
    <dgm:cxn modelId="{981CED76-7917-4A13-9656-632FC134B13A}" type="presParOf" srcId="{47342B60-35E8-484B-AD3A-329B479C0B3C}" destId="{474A254F-D715-4FBB-85E2-D60BB1037DA0}" srcOrd="0" destOrd="0" presId="urn:microsoft.com/office/officeart/2005/8/layout/hierarchy4"/>
    <dgm:cxn modelId="{3B403D94-2DC9-4DD1-BD07-1B462A68A656}" type="presParOf" srcId="{474A254F-D715-4FBB-85E2-D60BB1037DA0}" destId="{1E0DEA4A-2721-4EFA-ADE4-A5929457E31F}" srcOrd="0" destOrd="0" presId="urn:microsoft.com/office/officeart/2005/8/layout/hierarchy4"/>
    <dgm:cxn modelId="{CD81078F-3114-4866-9FAB-44F9B23E7046}" type="presParOf" srcId="{474A254F-D715-4FBB-85E2-D60BB1037DA0}" destId="{6D8FA5AE-03AD-4D8D-A5D7-D158D8EFE2E0}" srcOrd="1" destOrd="0" presId="urn:microsoft.com/office/officeart/2005/8/layout/hierarchy4"/>
    <dgm:cxn modelId="{CE2D3B8E-99AD-48CE-8B21-E7636E0070E4}" type="presParOf" srcId="{47342B60-35E8-484B-AD3A-329B479C0B3C}" destId="{0E520927-2DAA-4C3B-B0B7-E74BBEB063F2}" srcOrd="1" destOrd="0" presId="urn:microsoft.com/office/officeart/2005/8/layout/hierarchy4"/>
    <dgm:cxn modelId="{B67CC512-648A-4A86-A320-4E63AFFDB020}" type="presParOf" srcId="{47342B60-35E8-484B-AD3A-329B479C0B3C}" destId="{638F8D49-C5F3-48B0-A1C0-874C6A7D245D}" srcOrd="2" destOrd="0" presId="urn:microsoft.com/office/officeart/2005/8/layout/hierarchy4"/>
    <dgm:cxn modelId="{E618BAB2-85A5-4C03-9C0D-E136DEFE3730}" type="presParOf" srcId="{638F8D49-C5F3-48B0-A1C0-874C6A7D245D}" destId="{B6FD632B-D8F4-4476-8D7B-B30FD1E36629}" srcOrd="0" destOrd="0" presId="urn:microsoft.com/office/officeart/2005/8/layout/hierarchy4"/>
    <dgm:cxn modelId="{DB62B820-3BE3-4734-99CE-4C53EAB0293A}" type="presParOf" srcId="{638F8D49-C5F3-48B0-A1C0-874C6A7D245D}" destId="{4B613B9B-05B6-4D1D-9A9C-ACC7C94259A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AAB68-C29C-4C1A-8460-0E1ED7141AD4}">
      <dsp:nvSpPr>
        <dsp:cNvPr id="0" name=""/>
        <dsp:cNvSpPr/>
      </dsp:nvSpPr>
      <dsp:spPr>
        <a:xfrm>
          <a:off x="10801" y="0"/>
          <a:ext cx="9018052" cy="698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ÓRGÃOS DELIBERAÇÃO COLEGIADA PREVIDÊNCIA </a:t>
          </a:r>
          <a:endParaRPr lang="pt-BR" sz="2400" kern="1200" dirty="0"/>
        </a:p>
      </dsp:txBody>
      <dsp:txXfrm>
        <a:off x="31246" y="20445"/>
        <a:ext cx="8977162" cy="657156"/>
      </dsp:txXfrm>
    </dsp:sp>
    <dsp:sp modelId="{66578C13-CA76-4426-AD2F-6EE3DC59EC26}">
      <dsp:nvSpPr>
        <dsp:cNvPr id="0" name=""/>
        <dsp:cNvSpPr/>
      </dsp:nvSpPr>
      <dsp:spPr>
        <a:xfrm>
          <a:off x="3924" y="593239"/>
          <a:ext cx="2920069" cy="1387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>
              <a:solidFill>
                <a:srgbClr val="FFFF00"/>
              </a:solidFill>
            </a:rPr>
            <a:t>RGPS</a:t>
          </a:r>
          <a:r>
            <a:rPr lang="pt-BR" sz="1800" b="1" kern="1200" smtClean="0">
              <a:solidFill>
                <a:srgbClr val="FFFF00"/>
              </a:solidFill>
            </a:rPr>
            <a:t>: </a:t>
          </a:r>
          <a:r>
            <a:rPr lang="pt-BR" sz="1800" kern="1200" smtClean="0"/>
            <a:t>Conselho </a:t>
          </a:r>
          <a:r>
            <a:rPr lang="pt-BR" sz="1800" kern="1200" dirty="0" smtClean="0"/>
            <a:t>Nacional de Previdência</a:t>
          </a:r>
          <a:endParaRPr lang="pt-BR" sz="1800" b="1" kern="1200" dirty="0">
            <a:solidFill>
              <a:srgbClr val="FFFF00"/>
            </a:solidFill>
          </a:endParaRPr>
        </a:p>
      </dsp:txBody>
      <dsp:txXfrm>
        <a:off x="44565" y="633880"/>
        <a:ext cx="2838787" cy="1306305"/>
      </dsp:txXfrm>
    </dsp:sp>
    <dsp:sp modelId="{9F8EB539-4F7E-4EA5-822C-181417EF60E7}">
      <dsp:nvSpPr>
        <dsp:cNvPr id="0" name=""/>
        <dsp:cNvSpPr/>
      </dsp:nvSpPr>
      <dsp:spPr>
        <a:xfrm>
          <a:off x="14202" y="2582991"/>
          <a:ext cx="1430004" cy="2494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Art. 3º Lei 8.213/91</a:t>
          </a:r>
          <a:endParaRPr lang="pt-BR" sz="1100" kern="1200" dirty="0"/>
        </a:p>
      </dsp:txBody>
      <dsp:txXfrm>
        <a:off x="56085" y="2624874"/>
        <a:ext cx="1346238" cy="2410593"/>
      </dsp:txXfrm>
    </dsp:sp>
    <dsp:sp modelId="{5C41281F-226A-4F97-BAB2-128D1DDA5948}">
      <dsp:nvSpPr>
        <dsp:cNvPr id="0" name=""/>
        <dsp:cNvSpPr/>
      </dsp:nvSpPr>
      <dsp:spPr>
        <a:xfrm>
          <a:off x="1504267" y="2582991"/>
          <a:ext cx="1430004" cy="2494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6 Governo Federal;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9 sociedade civil: 3 apos/pens, 3 trabalhadores, 3 empregadores.</a:t>
          </a:r>
          <a:endParaRPr lang="pt-BR" sz="1100" kern="1200" dirty="0"/>
        </a:p>
      </dsp:txBody>
      <dsp:txXfrm>
        <a:off x="1546150" y="2624874"/>
        <a:ext cx="1346238" cy="2410593"/>
      </dsp:txXfrm>
    </dsp:sp>
    <dsp:sp modelId="{E3732F12-8038-41C1-9DC3-F4EEFB5B401E}">
      <dsp:nvSpPr>
        <dsp:cNvPr id="0" name=""/>
        <dsp:cNvSpPr/>
      </dsp:nvSpPr>
      <dsp:spPr>
        <a:xfrm>
          <a:off x="3085228" y="593239"/>
          <a:ext cx="2920069" cy="1277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FFFF00"/>
              </a:solidFill>
            </a:rPr>
            <a:t>RPC</a:t>
          </a:r>
          <a:r>
            <a:rPr lang="pt-BR" sz="1800" kern="1200" smtClean="0">
              <a:solidFill>
                <a:srgbClr val="FFFF00"/>
              </a:solidFill>
            </a:rPr>
            <a:t>: </a:t>
          </a:r>
          <a:r>
            <a:rPr lang="pt-BR" sz="1800" kern="1200" smtClean="0"/>
            <a:t>Conselho </a:t>
          </a:r>
          <a:r>
            <a:rPr lang="pt-BR" sz="1800" kern="1200" dirty="0" smtClean="0"/>
            <a:t>Nacional de Previdência Complementar</a:t>
          </a:r>
          <a:endParaRPr lang="pt-BR" sz="1800" kern="1200" dirty="0"/>
        </a:p>
      </dsp:txBody>
      <dsp:txXfrm>
        <a:off x="3122657" y="630668"/>
        <a:ext cx="2845211" cy="1203077"/>
      </dsp:txXfrm>
    </dsp:sp>
    <dsp:sp modelId="{D5680ED2-A5F1-4B06-BF3A-DC624850FA93}">
      <dsp:nvSpPr>
        <dsp:cNvPr id="0" name=""/>
        <dsp:cNvSpPr/>
      </dsp:nvSpPr>
      <dsp:spPr>
        <a:xfrm>
          <a:off x="3054392" y="2473339"/>
          <a:ext cx="1430004" cy="2494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Decreto 7.123/2010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Art. 74 da LC 109/2001</a:t>
          </a:r>
          <a:endParaRPr lang="pt-BR" sz="1100" kern="1200" dirty="0"/>
        </a:p>
      </dsp:txBody>
      <dsp:txXfrm>
        <a:off x="3096275" y="2515222"/>
        <a:ext cx="1346238" cy="2410593"/>
      </dsp:txXfrm>
    </dsp:sp>
    <dsp:sp modelId="{804D0D6F-8A2B-4C80-BD73-AE39BD86D339}">
      <dsp:nvSpPr>
        <dsp:cNvPr id="0" name=""/>
        <dsp:cNvSpPr/>
      </dsp:nvSpPr>
      <dsp:spPr>
        <a:xfrm>
          <a:off x="4544457" y="2473339"/>
          <a:ext cx="1430004" cy="2494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solidFill>
                <a:srgbClr val="FFFF00"/>
              </a:solidFill>
            </a:rPr>
            <a:t>8: </a:t>
          </a:r>
          <a:r>
            <a:rPr lang="pt-BR" sz="1100" kern="1200" dirty="0" err="1" smtClean="0"/>
            <a:t>Previc</a:t>
          </a:r>
          <a:r>
            <a:rPr lang="pt-BR" sz="1100" kern="1200" dirty="0" smtClean="0"/>
            <a:t>, SURPC, Casa Civil, Fazenda, Planejamento, EAPC, patrocinador (</a:t>
          </a:r>
          <a:r>
            <a:rPr lang="pt-BR" sz="1100" kern="1200" dirty="0" err="1" smtClean="0"/>
            <a:t>Abrapp</a:t>
          </a:r>
          <a:r>
            <a:rPr lang="pt-BR" sz="1100" kern="1200" dirty="0" smtClean="0"/>
            <a:t>), participantes e assistidos (</a:t>
          </a:r>
          <a:r>
            <a:rPr lang="pt-BR" sz="1100" kern="1200" dirty="0" err="1" smtClean="0"/>
            <a:t>Anapar</a:t>
          </a:r>
          <a:r>
            <a:rPr lang="pt-BR" sz="1100" kern="1200" dirty="0" smtClean="0"/>
            <a:t>)</a:t>
          </a:r>
          <a:endParaRPr lang="pt-BR" sz="1100" kern="1200" dirty="0"/>
        </a:p>
      </dsp:txBody>
      <dsp:txXfrm>
        <a:off x="4586340" y="2515222"/>
        <a:ext cx="1346238" cy="2410593"/>
      </dsp:txXfrm>
    </dsp:sp>
    <dsp:sp modelId="{9B0F198B-BCE7-43FD-BC4B-8086AA8DC856}">
      <dsp:nvSpPr>
        <dsp:cNvPr id="0" name=""/>
        <dsp:cNvSpPr/>
      </dsp:nvSpPr>
      <dsp:spPr>
        <a:xfrm>
          <a:off x="6108773" y="593239"/>
          <a:ext cx="2920069" cy="13806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FFFF00"/>
              </a:solidFill>
            </a:rPr>
            <a:t>RPPS</a:t>
          </a:r>
          <a:r>
            <a:rPr lang="pt-BR" sz="1800" kern="1200" dirty="0" smtClean="0"/>
            <a:t>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err="1" smtClean="0"/>
            <a:t>Conaprev</a:t>
          </a:r>
          <a:endParaRPr lang="pt-BR" sz="1800" kern="1200" dirty="0"/>
        </a:p>
      </dsp:txBody>
      <dsp:txXfrm>
        <a:off x="6149209" y="633675"/>
        <a:ext cx="2839197" cy="1299730"/>
      </dsp:txXfrm>
    </dsp:sp>
    <dsp:sp modelId="{1E0DEA4A-2721-4EFA-ADE4-A5929457E31F}">
      <dsp:nvSpPr>
        <dsp:cNvPr id="0" name=""/>
        <dsp:cNvSpPr/>
      </dsp:nvSpPr>
      <dsp:spPr>
        <a:xfrm>
          <a:off x="6094581" y="2576006"/>
          <a:ext cx="1430004" cy="2494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Criado em 10/2001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Entidade associativa de direito privado</a:t>
          </a:r>
          <a:endParaRPr lang="pt-BR" sz="1100" kern="1200" dirty="0"/>
        </a:p>
      </dsp:txBody>
      <dsp:txXfrm>
        <a:off x="6136464" y="2617889"/>
        <a:ext cx="1346238" cy="2410593"/>
      </dsp:txXfrm>
    </dsp:sp>
    <dsp:sp modelId="{B6FD632B-D8F4-4476-8D7B-B30FD1E36629}">
      <dsp:nvSpPr>
        <dsp:cNvPr id="0" name=""/>
        <dsp:cNvSpPr/>
      </dsp:nvSpPr>
      <dsp:spPr>
        <a:xfrm>
          <a:off x="7584646" y="2576006"/>
          <a:ext cx="1430004" cy="2494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Voz e voto (43: RPPS União, Estados/DF; 12 capitais; </a:t>
          </a:r>
          <a:r>
            <a:rPr lang="pt-BR" sz="1100" kern="1200" dirty="0" err="1" smtClean="0"/>
            <a:t>Abipem</a:t>
          </a:r>
          <a:r>
            <a:rPr lang="pt-BR" sz="1100" kern="1200" dirty="0" smtClean="0"/>
            <a:t>; </a:t>
          </a:r>
          <a:r>
            <a:rPr lang="pt-BR" sz="1100" kern="1200" dirty="0" err="1" smtClean="0"/>
            <a:t>Aneprem</a:t>
          </a:r>
          <a:r>
            <a:rPr lang="pt-BR" sz="1100" kern="1200" dirty="0" smtClean="0"/>
            <a:t>, SRPPS) Voz (20: 2 cons. Estaduais e 2 munic., </a:t>
          </a:r>
          <a:r>
            <a:rPr lang="pt-BR" sz="1100" kern="1200" dirty="0" err="1" smtClean="0"/>
            <a:t>Atricon</a:t>
          </a:r>
          <a:r>
            <a:rPr lang="pt-BR" sz="1100" kern="1200" dirty="0" smtClean="0"/>
            <a:t>, INSS, </a:t>
          </a:r>
          <a:r>
            <a:rPr lang="pt-BR" sz="1100" kern="1200" dirty="0" err="1" smtClean="0"/>
            <a:t>Dataprev</a:t>
          </a:r>
          <a:r>
            <a:rPr lang="pt-BR" sz="1100" kern="1200" dirty="0" smtClean="0"/>
            <a:t>, SRGPS, 6 EFPC, 3 assoc. estaduais RPPS, 3 municípios)   </a:t>
          </a:r>
          <a:endParaRPr lang="pt-BR" sz="1100" kern="1200" dirty="0"/>
        </a:p>
      </dsp:txBody>
      <dsp:txXfrm>
        <a:off x="7626529" y="2617889"/>
        <a:ext cx="1346238" cy="2410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68600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6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1a823206b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1a823206b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6258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1a823206b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1a823206b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3481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1a823206b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1a823206b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0580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1a823206b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1a823206b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1041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1a823206b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1a823206b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35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51a823206b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51a823206b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3348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1a823206b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1a823206b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710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429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461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10712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80955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tângulo 7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22551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6306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6901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0705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3913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148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9322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62203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  <p:sp>
        <p:nvSpPr>
          <p:cNvPr id="13" name="Retângulo 12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2921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35674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tângulo 14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18082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Retângulo 16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79493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0634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870701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196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Retângulo 12"/>
          <p:cNvSpPr/>
          <p:nvPr userDrawn="1"/>
        </p:nvSpPr>
        <p:spPr>
          <a:xfrm>
            <a:off x="7787473" y="0"/>
            <a:ext cx="1245995" cy="874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6988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4"/>
          <p:cNvSpPr txBox="1">
            <a:spLocks noGrp="1"/>
          </p:cNvSpPr>
          <p:nvPr>
            <p:ph type="ctrTitle"/>
          </p:nvPr>
        </p:nvSpPr>
        <p:spPr>
          <a:xfrm>
            <a:off x="380954" y="1036008"/>
            <a:ext cx="8390512" cy="2897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pt-BR" sz="3200" b="1" dirty="0">
                <a:solidFill>
                  <a:schemeClr val="tx1"/>
                </a:solidFill>
              </a:rPr>
              <a:t>O novo desenho de participação colegiada na definição das políticas e diretrizes gerais dos </a:t>
            </a:r>
            <a:r>
              <a:rPr lang="pt-BR" sz="3200" b="1" dirty="0" smtClean="0">
                <a:solidFill>
                  <a:schemeClr val="tx1"/>
                </a:solidFill>
              </a:rPr>
              <a:t>RPPS</a:t>
            </a:r>
            <a:br>
              <a:rPr lang="pt-BR" sz="3200" b="1" dirty="0" smtClean="0">
                <a:solidFill>
                  <a:schemeClr val="tx1"/>
                </a:solidFill>
              </a:rPr>
            </a:br>
            <a:r>
              <a:rPr lang="pt-BR" sz="3200" b="1" dirty="0">
                <a:solidFill>
                  <a:schemeClr val="tx1"/>
                </a:solidFill>
              </a:rPr>
              <a:t/>
            </a:r>
            <a:br>
              <a:rPr lang="pt-BR" sz="3200" b="1" dirty="0">
                <a:solidFill>
                  <a:schemeClr val="tx1"/>
                </a:solidFill>
              </a:rPr>
            </a:br>
            <a:r>
              <a:rPr lang="pt-BR" sz="3200" b="1" dirty="0" smtClean="0">
                <a:solidFill>
                  <a:srgbClr val="FFFF00"/>
                </a:solidFill>
              </a:rPr>
              <a:t>66ª Reunião Ordinária CONAPREV</a:t>
            </a:r>
            <a:br>
              <a:rPr lang="pt-BR" sz="3200" b="1" dirty="0" smtClean="0">
                <a:solidFill>
                  <a:srgbClr val="FFFF00"/>
                </a:solidFill>
              </a:rPr>
            </a:br>
            <a:r>
              <a:rPr lang="pt-BR" sz="3200" b="1" dirty="0" smtClean="0">
                <a:solidFill>
                  <a:srgbClr val="FFFF00"/>
                </a:solidFill>
              </a:rPr>
              <a:t>23/08/2019</a:t>
            </a:r>
            <a:endParaRPr sz="3200" b="1" dirty="0">
              <a:solidFill>
                <a:srgbClr val="FFFF00"/>
              </a:solidFill>
            </a:endParaRPr>
          </a:p>
        </p:txBody>
      </p:sp>
      <p:pic>
        <p:nvPicPr>
          <p:cNvPr id="406" name="Google Shape;40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7" name="Google Shape;407;p14"/>
          <p:cNvSpPr txBox="1"/>
          <p:nvPr/>
        </p:nvSpPr>
        <p:spPr>
          <a:xfrm>
            <a:off x="6513808" y="4310700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Imagem 2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148190905"/>
              </p:ext>
            </p:extLst>
          </p:nvPr>
        </p:nvGraphicFramePr>
        <p:xfrm>
          <a:off x="115146" y="15567"/>
          <a:ext cx="9028854" cy="5077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796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Google Shape;451;p17"/>
          <p:cNvSpPr txBox="1">
            <a:spLocks noGrp="1"/>
          </p:cNvSpPr>
          <p:nvPr>
            <p:ph type="title"/>
          </p:nvPr>
        </p:nvSpPr>
        <p:spPr>
          <a:xfrm>
            <a:off x="901524" y="-39538"/>
            <a:ext cx="7034700" cy="756356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/>
              <a:t>Decreto nº 9.759/2019</a:t>
            </a:r>
            <a:endParaRPr sz="3000" u="sng" dirty="0"/>
          </a:p>
        </p:txBody>
      </p:sp>
      <p:sp>
        <p:nvSpPr>
          <p:cNvPr id="2" name="CaixaDeTexto 1"/>
          <p:cNvSpPr txBox="1"/>
          <p:nvPr/>
        </p:nvSpPr>
        <p:spPr>
          <a:xfrm>
            <a:off x="520130" y="659034"/>
            <a:ext cx="753291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</a:rPr>
              <a:t>Extingue e estabelece regras e limitações para colegiados da adm. pública federal;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</a:rPr>
              <a:t>Criação por decreto;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</a:rPr>
              <a:t>Reuniões por videoconferência;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</a:rPr>
              <a:t>Justificar racionalidade de + de 7 membros;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 smtClean="0">
                <a:solidFill>
                  <a:schemeClr val="tx1"/>
                </a:solidFill>
              </a:rPr>
              <a:t>Subcolegiados</a:t>
            </a:r>
            <a:r>
              <a:rPr lang="pt-BR" sz="2000" dirty="0" smtClean="0">
                <a:solidFill>
                  <a:schemeClr val="tx1"/>
                </a:solidFill>
              </a:rPr>
              <a:t> temporários de até 1 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</a:rPr>
              <a:t>Observar </a:t>
            </a:r>
            <a:r>
              <a:rPr lang="pt-BR" sz="2000" dirty="0" err="1" smtClean="0">
                <a:solidFill>
                  <a:schemeClr val="tx1"/>
                </a:solidFill>
              </a:rPr>
              <a:t>arts</a:t>
            </a:r>
            <a:r>
              <a:rPr lang="pt-BR" sz="2000" dirty="0" smtClean="0">
                <a:solidFill>
                  <a:schemeClr val="tx1"/>
                </a:solidFill>
              </a:rPr>
              <a:t>. 36 a 38 do Decreto 9.191/2017 (periodicidade reuniões, órgão de apoio </a:t>
            </a:r>
            <a:r>
              <a:rPr lang="pt-BR" sz="2000" dirty="0" err="1" smtClean="0">
                <a:solidFill>
                  <a:schemeClr val="tx1"/>
                </a:solidFill>
              </a:rPr>
              <a:t>adm</a:t>
            </a:r>
            <a:r>
              <a:rPr lang="pt-BR" sz="2000" dirty="0" smtClean="0">
                <a:solidFill>
                  <a:schemeClr val="tx1"/>
                </a:solidFill>
              </a:rPr>
              <a:t>, forma indicação membros, quórum de reunião e votação, regimento interno)</a:t>
            </a:r>
          </a:p>
          <a:p>
            <a:endParaRPr lang="pt-BR" dirty="0"/>
          </a:p>
        </p:txBody>
      </p:sp>
      <p:sp>
        <p:nvSpPr>
          <p:cNvPr id="3" name="Seta em curva para a esquerda 2"/>
          <p:cNvSpPr/>
          <p:nvPr/>
        </p:nvSpPr>
        <p:spPr>
          <a:xfrm>
            <a:off x="3434306" y="1014549"/>
            <a:ext cx="852281" cy="1078411"/>
          </a:xfrm>
          <a:prstGeom prst="curvedLeftArrow">
            <a:avLst>
              <a:gd name="adj1" fmla="val 17513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Seta em curva para a direita 3"/>
          <p:cNvSpPr/>
          <p:nvPr/>
        </p:nvSpPr>
        <p:spPr>
          <a:xfrm>
            <a:off x="75008" y="1724582"/>
            <a:ext cx="566057" cy="14478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5" name="Seta em curva para a esquerda 34"/>
          <p:cNvSpPr/>
          <p:nvPr/>
        </p:nvSpPr>
        <p:spPr>
          <a:xfrm>
            <a:off x="6084318" y="2268493"/>
            <a:ext cx="735461" cy="149747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6" name="Seta em curva para a direita 35"/>
          <p:cNvSpPr/>
          <p:nvPr/>
        </p:nvSpPr>
        <p:spPr>
          <a:xfrm>
            <a:off x="195942" y="3535680"/>
            <a:ext cx="566057" cy="12322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38" name="Google Shape;40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66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682" y="1140178"/>
            <a:ext cx="1219200" cy="1219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64" name="Google Shape;464;p18"/>
          <p:cNvSpPr txBox="1">
            <a:spLocks noGrp="1"/>
          </p:cNvSpPr>
          <p:nvPr>
            <p:ph type="title"/>
          </p:nvPr>
        </p:nvSpPr>
        <p:spPr>
          <a:xfrm>
            <a:off x="176010" y="110136"/>
            <a:ext cx="7050821" cy="638762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 smtClean="0"/>
              <a:t>Da proposta</a:t>
            </a:r>
            <a:endParaRPr sz="3000" b="1" u="sng" dirty="0"/>
          </a:p>
        </p:txBody>
      </p:sp>
      <p:sp>
        <p:nvSpPr>
          <p:cNvPr id="466" name="Google Shape;466;p18"/>
          <p:cNvSpPr txBox="1">
            <a:spLocks noGrp="1"/>
          </p:cNvSpPr>
          <p:nvPr>
            <p:ph type="title" idx="4294967295"/>
          </p:nvPr>
        </p:nvSpPr>
        <p:spPr>
          <a:xfrm>
            <a:off x="0" y="3064244"/>
            <a:ext cx="1931190" cy="55245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pt-BR" sz="2000" b="1" dirty="0" smtClean="0">
                <a:solidFill>
                  <a:srgbClr val="FFFF00"/>
                </a:solidFill>
              </a:rPr>
              <a:t>Conselho </a:t>
            </a:r>
            <a:r>
              <a:rPr lang="pt-BR" sz="2000" b="1" dirty="0">
                <a:solidFill>
                  <a:srgbClr val="FFFF00"/>
                </a:solidFill>
              </a:rPr>
              <a:t>Nacional dos Regimes Próprios de Previdência Social </a:t>
            </a:r>
            <a:r>
              <a:rPr lang="pt-BR" sz="2000" b="1" dirty="0" smtClean="0">
                <a:solidFill>
                  <a:srgbClr val="FFFF00"/>
                </a:solidFill>
              </a:rPr>
              <a:t>– CNRPPS</a:t>
            </a:r>
            <a:br>
              <a:rPr lang="pt-BR" sz="2000" b="1" dirty="0" smtClean="0">
                <a:solidFill>
                  <a:srgbClr val="FFFF00"/>
                </a:solidFill>
              </a:rPr>
            </a:br>
            <a:endParaRPr sz="1200" b="1" u="sng" dirty="0">
              <a:solidFill>
                <a:srgbClr val="FFFF00"/>
              </a:solidFill>
            </a:endParaRPr>
          </a:p>
        </p:txBody>
      </p:sp>
      <p:pic>
        <p:nvPicPr>
          <p:cNvPr id="471" name="Google Shape;47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6770" y="1278466"/>
            <a:ext cx="422215" cy="4190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72" name="Google Shape;4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0738" y="2454644"/>
            <a:ext cx="498415" cy="4298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" name="Imagem 2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oogle Shape;40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" name="Fluxograma: Armazenamento de acesso sequencial 20"/>
          <p:cNvSpPr/>
          <p:nvPr/>
        </p:nvSpPr>
        <p:spPr>
          <a:xfrm>
            <a:off x="2568355" y="2289547"/>
            <a:ext cx="2796773" cy="1101325"/>
          </a:xfrm>
          <a:prstGeom prst="flowChartMagneticTape">
            <a:avLst/>
          </a:prstGeom>
          <a:noFill/>
          <a:ln w="3810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2 SPREV;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1 SGDP;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1 INSS;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1 </a:t>
            </a:r>
            <a:r>
              <a:rPr lang="pt-BR" b="1" dirty="0" err="1" smtClean="0">
                <a:solidFill>
                  <a:schemeClr val="tx1"/>
                </a:solidFill>
              </a:rPr>
              <a:t>Atricon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2" name="Fluxograma: Armazenamento de acesso sequencial 21"/>
          <p:cNvSpPr/>
          <p:nvPr/>
        </p:nvSpPr>
        <p:spPr>
          <a:xfrm>
            <a:off x="2568582" y="896546"/>
            <a:ext cx="2658188" cy="1182867"/>
          </a:xfrm>
          <a:prstGeom prst="flowChartMagneticTape">
            <a:avLst/>
          </a:prstGeom>
          <a:noFill/>
          <a:ln w="3810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7 CONAPREV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3" name="Fluxograma: Armazenamento de acesso sequencial 22"/>
          <p:cNvSpPr/>
          <p:nvPr/>
        </p:nvSpPr>
        <p:spPr>
          <a:xfrm>
            <a:off x="2684492" y="3601007"/>
            <a:ext cx="2679988" cy="1062127"/>
          </a:xfrm>
          <a:prstGeom prst="flowChartMagneticTape">
            <a:avLst/>
          </a:prstGeom>
          <a:noFill/>
          <a:ln w="3810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3</a:t>
            </a:r>
            <a:r>
              <a:rPr lang="pt-BR" b="1" dirty="0" smtClean="0">
                <a:solidFill>
                  <a:schemeClr val="tx1"/>
                </a:solidFill>
              </a:rPr>
              <a:t>  Representantes de segurados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Google Shape;438;p16"/>
          <p:cNvSpPr txBox="1"/>
          <p:nvPr/>
        </p:nvSpPr>
        <p:spPr>
          <a:xfrm>
            <a:off x="5648985" y="962278"/>
            <a:ext cx="3044254" cy="1278986"/>
          </a:xfrm>
          <a:prstGeom prst="rect">
            <a:avLst/>
          </a:prstGeom>
          <a:noFill/>
          <a:ln w="34925" cap="flat" cmpd="sng">
            <a:solidFill>
              <a:schemeClr val="accent3">
                <a:lumMod val="20000"/>
                <a:lumOff val="80000"/>
              </a:schemeClr>
            </a:solidFill>
            <a:prstDash val="dot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2 RPPS Estados/DF;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2 RPPS Municípios;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1 Entidade Nacional de RPPS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1 Entidade Nacional de Estados/DF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1 Entidade Nacional de Municípios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" name="Google Shape;407;p14"/>
          <p:cNvSpPr txBox="1"/>
          <p:nvPr/>
        </p:nvSpPr>
        <p:spPr>
          <a:xfrm>
            <a:off x="6513808" y="4310700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682" y="1140178"/>
            <a:ext cx="1219200" cy="1219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64" name="Google Shape;464;p18"/>
          <p:cNvSpPr txBox="1">
            <a:spLocks noGrp="1"/>
          </p:cNvSpPr>
          <p:nvPr>
            <p:ph type="title"/>
          </p:nvPr>
        </p:nvSpPr>
        <p:spPr>
          <a:xfrm>
            <a:off x="-806122" y="115931"/>
            <a:ext cx="4084416" cy="638762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 smtClean="0"/>
              <a:t>Da proposta</a:t>
            </a:r>
            <a:endParaRPr sz="3000" b="1" u="sng" dirty="0"/>
          </a:p>
        </p:txBody>
      </p:sp>
      <p:sp>
        <p:nvSpPr>
          <p:cNvPr id="466" name="Google Shape;466;p18"/>
          <p:cNvSpPr txBox="1">
            <a:spLocks noGrp="1"/>
          </p:cNvSpPr>
          <p:nvPr>
            <p:ph type="title" idx="4294967295"/>
          </p:nvPr>
        </p:nvSpPr>
        <p:spPr>
          <a:xfrm>
            <a:off x="0" y="3064244"/>
            <a:ext cx="1931190" cy="55245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pt-BR" sz="2000" b="1" dirty="0" smtClean="0">
                <a:solidFill>
                  <a:srgbClr val="FFFF00"/>
                </a:solidFill>
              </a:rPr>
              <a:t>Conselho </a:t>
            </a:r>
            <a:r>
              <a:rPr lang="pt-BR" sz="2000" b="1" dirty="0">
                <a:solidFill>
                  <a:srgbClr val="FFFF00"/>
                </a:solidFill>
              </a:rPr>
              <a:t>Nacional dos Regimes Próprios de Previdência Social </a:t>
            </a:r>
            <a:r>
              <a:rPr lang="pt-BR" sz="2000" b="1" dirty="0" smtClean="0">
                <a:solidFill>
                  <a:srgbClr val="FFFF00"/>
                </a:solidFill>
              </a:rPr>
              <a:t>– CNRPPS</a:t>
            </a:r>
            <a:br>
              <a:rPr lang="pt-BR" sz="2000" b="1" dirty="0" smtClean="0">
                <a:solidFill>
                  <a:srgbClr val="FFFF00"/>
                </a:solidFill>
              </a:rPr>
            </a:br>
            <a:r>
              <a:rPr lang="pt-BR" sz="2000" b="1" dirty="0" smtClean="0">
                <a:solidFill>
                  <a:srgbClr val="FFFF00"/>
                </a:solidFill>
              </a:rPr>
              <a:t>15</a:t>
            </a:r>
            <a:br>
              <a:rPr lang="pt-BR" sz="2000" b="1" dirty="0" smtClean="0">
                <a:solidFill>
                  <a:srgbClr val="FFFF00"/>
                </a:solidFill>
              </a:rPr>
            </a:br>
            <a:endParaRPr sz="1200" b="1" u="sng" dirty="0">
              <a:solidFill>
                <a:srgbClr val="FFFF00"/>
              </a:solidFill>
            </a:endParaRPr>
          </a:p>
        </p:txBody>
      </p:sp>
      <p:pic>
        <p:nvPicPr>
          <p:cNvPr id="471" name="Google Shape;47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9260" y="2485093"/>
            <a:ext cx="422215" cy="4190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72" name="Google Shape;4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0738" y="2454644"/>
            <a:ext cx="498415" cy="4298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" name="Imagem 2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oogle Shape;40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3" name="Grupo 12"/>
          <p:cNvGrpSpPr/>
          <p:nvPr/>
        </p:nvGrpSpPr>
        <p:grpSpPr>
          <a:xfrm>
            <a:off x="2476132" y="-97134"/>
            <a:ext cx="2135619" cy="1585611"/>
            <a:chOff x="4891063" y="2166075"/>
            <a:chExt cx="1442100" cy="1795949"/>
          </a:xfrm>
          <a:noFill/>
        </p:grpSpPr>
        <p:sp>
          <p:nvSpPr>
            <p:cNvPr id="15" name="Google Shape;418;p15"/>
            <p:cNvSpPr/>
            <p:nvPr/>
          </p:nvSpPr>
          <p:spPr>
            <a:xfrm rot="10800000" flipH="1">
              <a:off x="5432413" y="3013354"/>
              <a:ext cx="359400" cy="463500"/>
            </a:xfrm>
            <a:prstGeom prst="upArrow">
              <a:avLst>
                <a:gd name="adj1" fmla="val 50000"/>
                <a:gd name="adj2" fmla="val 5000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25;p15"/>
            <p:cNvSpPr/>
            <p:nvPr/>
          </p:nvSpPr>
          <p:spPr>
            <a:xfrm>
              <a:off x="4891063" y="2166075"/>
              <a:ext cx="1442100" cy="1795949"/>
            </a:xfrm>
            <a:prstGeom prst="can">
              <a:avLst>
                <a:gd name="adj" fmla="val 25000"/>
              </a:avLst>
            </a:prstGeom>
            <a:solidFill>
              <a:schemeClr val="tx1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u="sng" dirty="0" smtClean="0">
                  <a:solidFill>
                    <a:schemeClr val="bg1"/>
                  </a:solidFill>
                </a:rPr>
                <a:t>4 União</a:t>
              </a:r>
              <a:r>
                <a:rPr lang="en" sz="1800" u="sng" dirty="0" smtClean="0">
                  <a:solidFill>
                    <a:schemeClr val="bg1"/>
                  </a:solidFill>
                </a:rPr>
                <a:t>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2 SPREV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1 SGDP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1 INSS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2491297" y="1301025"/>
            <a:ext cx="2120453" cy="1720764"/>
            <a:chOff x="4796778" y="1527822"/>
            <a:chExt cx="1784696" cy="1949032"/>
          </a:xfrm>
          <a:noFill/>
        </p:grpSpPr>
        <p:sp>
          <p:nvSpPr>
            <p:cNvPr id="19" name="Google Shape;425;p15"/>
            <p:cNvSpPr/>
            <p:nvPr/>
          </p:nvSpPr>
          <p:spPr>
            <a:xfrm>
              <a:off x="4796778" y="1527822"/>
              <a:ext cx="1784696" cy="1825161"/>
            </a:xfrm>
            <a:prstGeom prst="can">
              <a:avLst>
                <a:gd name="adj" fmla="val 25000"/>
              </a:avLst>
            </a:prstGeom>
            <a:solidFill>
              <a:schemeClr val="tx1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u="sng" dirty="0" smtClean="0">
                  <a:solidFill>
                    <a:schemeClr val="bg1"/>
                  </a:solidFill>
                </a:rPr>
                <a:t>4 Estados/DF</a:t>
              </a:r>
              <a:r>
                <a:rPr lang="en" sz="1800" dirty="0" smtClean="0">
                  <a:solidFill>
                    <a:schemeClr val="bg1"/>
                  </a:solidFill>
                </a:rPr>
                <a:t>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2 RPPS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1 Assoc. </a:t>
              </a:r>
              <a:r>
                <a:rPr lang="pt-BR" sz="1800" dirty="0" smtClean="0">
                  <a:solidFill>
                    <a:schemeClr val="bg1"/>
                  </a:solidFill>
                </a:rPr>
                <a:t>P</a:t>
              </a:r>
              <a:r>
                <a:rPr lang="en" sz="1800" dirty="0" smtClean="0">
                  <a:solidFill>
                    <a:schemeClr val="bg1"/>
                  </a:solidFill>
                </a:rPr>
                <a:t>atronal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1 Atricon</a:t>
              </a:r>
            </a:p>
          </p:txBody>
        </p:sp>
        <p:sp>
          <p:nvSpPr>
            <p:cNvPr id="25" name="Google Shape;418;p15"/>
            <p:cNvSpPr/>
            <p:nvPr/>
          </p:nvSpPr>
          <p:spPr>
            <a:xfrm rot="10800000" flipH="1">
              <a:off x="5432413" y="3013354"/>
              <a:ext cx="359400" cy="463500"/>
            </a:xfrm>
            <a:prstGeom prst="upArrow">
              <a:avLst>
                <a:gd name="adj1" fmla="val 50000"/>
                <a:gd name="adj2" fmla="val 5000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2488519" y="2722908"/>
            <a:ext cx="2183864" cy="1818766"/>
            <a:chOff x="4853354" y="1416820"/>
            <a:chExt cx="1442100" cy="2060034"/>
          </a:xfrm>
          <a:noFill/>
        </p:grpSpPr>
        <p:sp>
          <p:nvSpPr>
            <p:cNvPr id="27" name="Google Shape;425;p15"/>
            <p:cNvSpPr/>
            <p:nvPr/>
          </p:nvSpPr>
          <p:spPr>
            <a:xfrm>
              <a:off x="4853354" y="1416820"/>
              <a:ext cx="1442100" cy="1825161"/>
            </a:xfrm>
            <a:prstGeom prst="can">
              <a:avLst>
                <a:gd name="adj" fmla="val 25000"/>
              </a:avLst>
            </a:prstGeom>
            <a:solidFill>
              <a:schemeClr val="tx1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u="sng" dirty="0" smtClean="0">
                  <a:solidFill>
                    <a:schemeClr val="bg1"/>
                  </a:solidFill>
                </a:rPr>
                <a:t>4 Municípios</a:t>
              </a:r>
              <a:r>
                <a:rPr lang="en" sz="1800" dirty="0" smtClean="0">
                  <a:solidFill>
                    <a:schemeClr val="bg1"/>
                  </a:solidFill>
                </a:rPr>
                <a:t>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2 RPPS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1 Ass. Patronal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 smtClean="0">
                  <a:solidFill>
                    <a:schemeClr val="bg1"/>
                  </a:solidFill>
                </a:rPr>
                <a:t>1 Ass. Nac. RPPS</a:t>
              </a:r>
            </a:p>
          </p:txBody>
        </p:sp>
        <p:sp>
          <p:nvSpPr>
            <p:cNvPr id="28" name="Google Shape;418;p15"/>
            <p:cNvSpPr/>
            <p:nvPr/>
          </p:nvSpPr>
          <p:spPr>
            <a:xfrm rot="10800000" flipH="1">
              <a:off x="5432413" y="3013354"/>
              <a:ext cx="359400" cy="463500"/>
            </a:xfrm>
            <a:prstGeom prst="upArrow">
              <a:avLst>
                <a:gd name="adj1" fmla="val 50000"/>
                <a:gd name="adj2" fmla="val 5000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2476132" y="4165722"/>
            <a:ext cx="2229232" cy="1546201"/>
            <a:chOff x="4891062" y="1725542"/>
            <a:chExt cx="1442100" cy="1751312"/>
          </a:xfrm>
          <a:noFill/>
        </p:grpSpPr>
        <p:sp>
          <p:nvSpPr>
            <p:cNvPr id="30" name="Google Shape;425;p15"/>
            <p:cNvSpPr/>
            <p:nvPr/>
          </p:nvSpPr>
          <p:spPr>
            <a:xfrm>
              <a:off x="4891062" y="1725542"/>
              <a:ext cx="1442100" cy="1196393"/>
            </a:xfrm>
            <a:prstGeom prst="can">
              <a:avLst>
                <a:gd name="adj" fmla="val 25000"/>
              </a:avLst>
            </a:prstGeom>
            <a:solidFill>
              <a:schemeClr val="tx1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u="sng" dirty="0" smtClean="0">
                  <a:solidFill>
                    <a:schemeClr val="bg1"/>
                  </a:solidFill>
                </a:rPr>
                <a:t>3 entidades servidores</a:t>
              </a:r>
              <a:endParaRPr lang="en" sz="18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1" name="Google Shape;418;p15"/>
            <p:cNvSpPr/>
            <p:nvPr/>
          </p:nvSpPr>
          <p:spPr>
            <a:xfrm rot="10800000" flipH="1">
              <a:off x="5432413" y="3013354"/>
              <a:ext cx="359400" cy="463500"/>
            </a:xfrm>
            <a:prstGeom prst="upArrow">
              <a:avLst>
                <a:gd name="adj1" fmla="val 50000"/>
                <a:gd name="adj2" fmla="val 5000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438;p16"/>
          <p:cNvSpPr txBox="1"/>
          <p:nvPr/>
        </p:nvSpPr>
        <p:spPr>
          <a:xfrm>
            <a:off x="5510001" y="1086854"/>
            <a:ext cx="2821318" cy="2770597"/>
          </a:xfrm>
          <a:prstGeom prst="rect">
            <a:avLst/>
          </a:prstGeom>
          <a:noFill/>
          <a:ln w="34925" cap="flat" cmpd="sng">
            <a:solidFill>
              <a:schemeClr val="accent3">
                <a:lumMod val="20000"/>
                <a:lumOff val="80000"/>
              </a:schemeClr>
            </a:solidFill>
            <a:prstDash val="dot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269875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b="1" u="sng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5</a:t>
            </a:r>
            <a:r>
              <a:rPr lang="en" b="1" u="sng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RPPS:  </a:t>
            </a: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2 Estados/DF, 2 Municípios , 1 assoc. nacional;</a:t>
            </a:r>
          </a:p>
          <a:p>
            <a:pPr lvl="0" indent="269875">
              <a:buFont typeface="Arial" panose="020B0604020202020204" pitchFamily="34" charset="0"/>
              <a:buChar char="•"/>
            </a:pPr>
            <a:r>
              <a:rPr lang="en" b="1" u="sng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3 Patronal: </a:t>
            </a: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1 União (SGDF), </a:t>
            </a: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1 associação patronal Estados/DF e outra municipal;</a:t>
            </a:r>
          </a:p>
          <a:p>
            <a:pPr lvl="0" indent="269875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b="1" u="sng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3 Segurados </a:t>
            </a: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(entidades habilitadas junto a SPREV);</a:t>
            </a:r>
          </a:p>
          <a:p>
            <a:pPr lvl="0" indent="269875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b="1" u="sng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3 Órgãos de regulação</a:t>
            </a: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" b="1" u="sng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fiscalização e controle (RPPS e RGPS)</a:t>
            </a:r>
            <a:r>
              <a:rPr lang="en" b="1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: 2 SPREV e 1 Trib. Contas;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b="1" u="sng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1 RGPS (INSS)</a:t>
            </a:r>
            <a:endParaRPr u="sng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" name="Google Shape;407;p14"/>
          <p:cNvSpPr txBox="1"/>
          <p:nvPr/>
        </p:nvSpPr>
        <p:spPr>
          <a:xfrm>
            <a:off x="6513808" y="4310700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1906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9"/>
          <p:cNvSpPr txBox="1"/>
          <p:nvPr/>
        </p:nvSpPr>
        <p:spPr>
          <a:xfrm>
            <a:off x="1354275" y="761206"/>
            <a:ext cx="7553100" cy="3799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</a:rPr>
              <a:t>I - participar da definição das políticas e diretrizes gerais relativas aos RPPS;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</a:rPr>
              <a:t>II - propor a elaboração e revisão de normas e procedimentos relativos aos RPPS e à compensação </a:t>
            </a:r>
            <a:r>
              <a:rPr lang="pt-BR" sz="2000" dirty="0" smtClean="0">
                <a:solidFill>
                  <a:schemeClr val="tx1"/>
                </a:solidFill>
              </a:rPr>
              <a:t>financeira; </a:t>
            </a:r>
            <a:endParaRPr lang="pt-BR" sz="2000" dirty="0">
              <a:solidFill>
                <a:schemeClr val="tx1"/>
              </a:solidFill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</a:rPr>
              <a:t>III - examinar proposições de normas e procedimentos relativos aos RPPS e à compensação </a:t>
            </a:r>
            <a:r>
              <a:rPr lang="pt-BR" sz="2000" dirty="0" smtClean="0">
                <a:solidFill>
                  <a:schemeClr val="tx1"/>
                </a:solidFill>
              </a:rPr>
              <a:t>financeira;</a:t>
            </a:r>
            <a:endParaRPr lang="pt-BR" sz="2000" dirty="0">
              <a:solidFill>
                <a:schemeClr val="tx1"/>
              </a:solidFill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</a:rPr>
              <a:t>IV - deliberar sobre os parâmetros, diretrizes e critérios de responsabilidade previdenciária na instituição, </a:t>
            </a:r>
            <a:endParaRPr lang="pt-BR" sz="2000" dirty="0" smtClean="0">
              <a:solidFill>
                <a:schemeClr val="tx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   organização </a:t>
            </a:r>
            <a:r>
              <a:rPr lang="pt-BR" sz="2000" dirty="0">
                <a:solidFill>
                  <a:schemeClr val="tx1"/>
                </a:solidFill>
              </a:rPr>
              <a:t>e funcionamento dos RPPS</a:t>
            </a:r>
            <a:endParaRPr sz="16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0" name="Google Shape;480;p19"/>
          <p:cNvSpPr txBox="1">
            <a:spLocks noGrp="1"/>
          </p:cNvSpPr>
          <p:nvPr>
            <p:ph type="title"/>
          </p:nvPr>
        </p:nvSpPr>
        <p:spPr>
          <a:xfrm>
            <a:off x="806625" y="152400"/>
            <a:ext cx="4324200" cy="7620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 smtClean="0"/>
              <a:t>D</a:t>
            </a:r>
            <a:r>
              <a:rPr lang="en" sz="3000" b="1" dirty="0" smtClean="0"/>
              <a:t>a Atribuição...</a:t>
            </a:r>
            <a:endParaRPr sz="3000" b="1" u="sng" dirty="0"/>
          </a:p>
        </p:txBody>
      </p:sp>
      <p:pic>
        <p:nvPicPr>
          <p:cNvPr id="5" name="Imagem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40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" name="Google Shape;480;p19"/>
          <p:cNvSpPr txBox="1">
            <a:spLocks/>
          </p:cNvSpPr>
          <p:nvPr/>
        </p:nvSpPr>
        <p:spPr>
          <a:xfrm>
            <a:off x="-171872" y="290607"/>
            <a:ext cx="1629178" cy="762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  <a:scene3d>
            <a:camera prst="isometricRightUp"/>
            <a:lightRig rig="threePt" dir="t"/>
          </a:scene3d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0" i="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pPr>
              <a:buFontTx/>
            </a:pPr>
            <a:r>
              <a:rPr lang="pt-BR" sz="3000" b="1" dirty="0" smtClean="0"/>
              <a:t>CNRPPS</a:t>
            </a:r>
            <a:endParaRPr lang="pt-BR" sz="3000" b="1" u="sng" dirty="0"/>
          </a:p>
        </p:txBody>
      </p:sp>
      <p:sp>
        <p:nvSpPr>
          <p:cNvPr id="9" name="Google Shape;407;p14"/>
          <p:cNvSpPr txBox="1"/>
          <p:nvPr/>
        </p:nvSpPr>
        <p:spPr>
          <a:xfrm>
            <a:off x="6661915" y="4561006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41533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9"/>
          <p:cNvSpPr txBox="1"/>
          <p:nvPr/>
        </p:nvSpPr>
        <p:spPr>
          <a:xfrm>
            <a:off x="1354275" y="761206"/>
            <a:ext cx="7553100" cy="3799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</a:rPr>
              <a:t>propor </a:t>
            </a:r>
            <a:r>
              <a:rPr lang="pt-BR" sz="2000" dirty="0">
                <a:solidFill>
                  <a:schemeClr val="tx1"/>
                </a:solidFill>
              </a:rPr>
              <a:t>metas e ações que contribuam para o aprimoramento dos RPPS e da compensação financeira;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</a:rPr>
              <a:t>participar </a:t>
            </a:r>
            <a:r>
              <a:rPr lang="pt-BR" sz="2000" dirty="0">
                <a:solidFill>
                  <a:schemeClr val="tx1"/>
                </a:solidFill>
              </a:rPr>
              <a:t>da definição e acompanhar o desenvolvimento de sistemas relativos aos RPPS e da </a:t>
            </a:r>
            <a:r>
              <a:rPr lang="pt-BR" sz="2000" dirty="0" smtClean="0">
                <a:solidFill>
                  <a:schemeClr val="tx1"/>
                </a:solidFill>
              </a:rPr>
              <a:t>compensação;</a:t>
            </a:r>
            <a:endParaRPr lang="pt-BR" sz="2000" dirty="0">
              <a:solidFill>
                <a:schemeClr val="tx1"/>
              </a:solidFill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</a:rPr>
              <a:t>acompanhar </a:t>
            </a:r>
            <a:r>
              <a:rPr lang="pt-BR" sz="2000" dirty="0">
                <a:solidFill>
                  <a:schemeClr val="tx1"/>
                </a:solidFill>
              </a:rPr>
              <a:t>e avaliar a implementação das políticas, diretrizes gerais, metas, </a:t>
            </a:r>
            <a:r>
              <a:rPr lang="pt-BR" sz="2000" dirty="0" smtClean="0">
                <a:solidFill>
                  <a:schemeClr val="tx1"/>
                </a:solidFill>
              </a:rPr>
              <a:t>ações;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Deliberar sobre o Pró-Gestão RPPS;</a:t>
            </a:r>
            <a:endParaRPr sz="16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0" name="Google Shape;480;p19"/>
          <p:cNvSpPr txBox="1">
            <a:spLocks noGrp="1"/>
          </p:cNvSpPr>
          <p:nvPr>
            <p:ph type="title"/>
          </p:nvPr>
        </p:nvSpPr>
        <p:spPr>
          <a:xfrm>
            <a:off x="806625" y="152400"/>
            <a:ext cx="4324200" cy="7620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 smtClean="0"/>
              <a:t>D</a:t>
            </a:r>
            <a:r>
              <a:rPr lang="en" sz="3000" b="1" dirty="0" smtClean="0"/>
              <a:t>a Atribuição...</a:t>
            </a:r>
            <a:endParaRPr sz="3000" b="1" u="sng" dirty="0"/>
          </a:p>
        </p:txBody>
      </p:sp>
      <p:pic>
        <p:nvPicPr>
          <p:cNvPr id="5" name="Imagem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40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" name="Google Shape;480;p19"/>
          <p:cNvSpPr txBox="1">
            <a:spLocks/>
          </p:cNvSpPr>
          <p:nvPr/>
        </p:nvSpPr>
        <p:spPr>
          <a:xfrm>
            <a:off x="-171872" y="290607"/>
            <a:ext cx="1629178" cy="762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  <a:scene3d>
            <a:camera prst="isometricRightUp"/>
            <a:lightRig rig="threePt" dir="t"/>
          </a:scene3d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0" i="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pPr>
              <a:buFontTx/>
            </a:pPr>
            <a:r>
              <a:rPr lang="pt-BR" sz="3000" b="1" dirty="0" smtClean="0"/>
              <a:t>CNRPPS</a:t>
            </a:r>
            <a:endParaRPr lang="pt-BR" sz="3000" b="1" u="sng" dirty="0"/>
          </a:p>
        </p:txBody>
      </p:sp>
      <p:sp>
        <p:nvSpPr>
          <p:cNvPr id="9" name="Google Shape;407;p14"/>
          <p:cNvSpPr txBox="1"/>
          <p:nvPr/>
        </p:nvSpPr>
        <p:spPr>
          <a:xfrm>
            <a:off x="6687673" y="4491004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22053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9727" y="1522940"/>
            <a:ext cx="1216152" cy="121615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49" name="Google Shape;44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1869" y="2556540"/>
            <a:ext cx="1463040" cy="14630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452" name="Google Shape;452;p17"/>
          <p:cNvSpPr txBox="1">
            <a:spLocks noGrp="1"/>
          </p:cNvSpPr>
          <p:nvPr>
            <p:ph type="title" idx="4294967295"/>
          </p:nvPr>
        </p:nvSpPr>
        <p:spPr>
          <a:xfrm>
            <a:off x="6541484" y="2556540"/>
            <a:ext cx="2052637" cy="1500305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dirty="0" smtClean="0"/>
              <a:t>Reuniões trimestrais; com maioria absoluta membros</a:t>
            </a:r>
            <a:endParaRPr sz="2000" b="0" u="sng" dirty="0"/>
          </a:p>
        </p:txBody>
      </p:sp>
      <p:sp>
        <p:nvSpPr>
          <p:cNvPr id="453" name="Google Shape;453;p17"/>
          <p:cNvSpPr txBox="1">
            <a:spLocks noGrp="1"/>
          </p:cNvSpPr>
          <p:nvPr>
            <p:ph type="title" idx="4294967295"/>
          </p:nvPr>
        </p:nvSpPr>
        <p:spPr>
          <a:xfrm>
            <a:off x="2601510" y="3830102"/>
            <a:ext cx="3300413" cy="1049338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dirty="0" smtClean="0"/>
              <a:t>Deliberações: maioria simples; Presidente: voto minerva</a:t>
            </a:r>
            <a:endParaRPr sz="2000" b="0" u="sng" dirty="0"/>
          </a:p>
        </p:txBody>
      </p:sp>
      <p:pic>
        <p:nvPicPr>
          <p:cNvPr id="454" name="Google Shape;45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1617" y="2703203"/>
            <a:ext cx="361839" cy="63315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5" name="Google Shape;45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3242" y="2364567"/>
            <a:ext cx="377780" cy="7490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" name="Retângulo 1"/>
          <p:cNvSpPr/>
          <p:nvPr/>
        </p:nvSpPr>
        <p:spPr>
          <a:xfrm>
            <a:off x="262163" y="2434898"/>
            <a:ext cx="2439614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Presidência: </a:t>
            </a:r>
          </a:p>
          <a:p>
            <a:pPr algn="ctr"/>
            <a:r>
              <a:rPr lang="pt-BR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SPREV;</a:t>
            </a:r>
          </a:p>
          <a:p>
            <a:pPr algn="ctr"/>
            <a:r>
              <a:rPr lang="pt-BR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Sec. Executiva: SEPRT</a:t>
            </a:r>
            <a:endParaRPr lang="pt-BR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Fluxograma: Armazenamento de acesso sequencial 4"/>
          <p:cNvSpPr/>
          <p:nvPr/>
        </p:nvSpPr>
        <p:spPr>
          <a:xfrm>
            <a:off x="1603420" y="779172"/>
            <a:ext cx="4411014" cy="1604651"/>
          </a:xfrm>
          <a:prstGeom prst="flowChartMagneticTape">
            <a:avLst/>
          </a:prstGeom>
          <a:noFill/>
          <a:ln w="3810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05696" y="1024495"/>
            <a:ext cx="2942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</a:rPr>
              <a:t>Mandato de 2 anos, com possibilidade de alteração pelo titular da indicação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8" name="Imagem 2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oogle Shape;40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" name="Google Shape;480;p19"/>
          <p:cNvSpPr txBox="1">
            <a:spLocks/>
          </p:cNvSpPr>
          <p:nvPr/>
        </p:nvSpPr>
        <p:spPr>
          <a:xfrm>
            <a:off x="-171872" y="290607"/>
            <a:ext cx="1629178" cy="762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  <a:scene3d>
            <a:camera prst="isometricRightUp"/>
            <a:lightRig rig="threePt" dir="t"/>
          </a:scene3d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0" i="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pPr>
              <a:buFontTx/>
            </a:pPr>
            <a:r>
              <a:rPr lang="pt-BR" sz="3000" b="1" dirty="0" smtClean="0"/>
              <a:t>CNRPPS</a:t>
            </a:r>
            <a:endParaRPr lang="pt-BR" sz="3000" b="1" u="sng" dirty="0"/>
          </a:p>
        </p:txBody>
      </p:sp>
      <p:sp>
        <p:nvSpPr>
          <p:cNvPr id="19" name="Google Shape;407;p14"/>
          <p:cNvSpPr txBox="1"/>
          <p:nvPr/>
        </p:nvSpPr>
        <p:spPr>
          <a:xfrm>
            <a:off x="6513808" y="4310700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9"/>
          <p:cNvSpPr txBox="1"/>
          <p:nvPr/>
        </p:nvSpPr>
        <p:spPr>
          <a:xfrm>
            <a:off x="1157694" y="3097369"/>
            <a:ext cx="7553100" cy="231040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Char char="●"/>
            </a:pPr>
            <a:endParaRPr sz="1600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0" name="Google Shape;480;p19"/>
          <p:cNvSpPr txBox="1">
            <a:spLocks noGrp="1"/>
          </p:cNvSpPr>
          <p:nvPr>
            <p:ph type="title"/>
          </p:nvPr>
        </p:nvSpPr>
        <p:spPr>
          <a:xfrm>
            <a:off x="1985198" y="3305577"/>
            <a:ext cx="5484547" cy="762000"/>
          </a:xfrm>
          <a:prstGeom prst="rect">
            <a:avLst/>
          </a:prstGeom>
          <a:solidFill>
            <a:schemeClr val="tx1"/>
          </a:solidFill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bg2">
                    <a:lumMod val="75000"/>
                  </a:schemeClr>
                </a:solidFill>
              </a:rPr>
              <a:t>Resultados </a:t>
            </a:r>
            <a:r>
              <a:rPr lang="en" sz="3000" b="1" dirty="0" smtClean="0">
                <a:solidFill>
                  <a:schemeClr val="bg2">
                    <a:lumMod val="75000"/>
                  </a:schemeClr>
                </a:solidFill>
              </a:rPr>
              <a:t>esperados…</a:t>
            </a:r>
            <a:endParaRPr sz="3000" b="1" u="sng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Imagem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40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407" y="4132071"/>
            <a:ext cx="1611225" cy="88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1591" y="608806"/>
            <a:ext cx="2042233" cy="2445443"/>
          </a:xfrm>
          <a:prstGeom prst="rect">
            <a:avLst/>
          </a:prstGeom>
        </p:spPr>
      </p:pic>
      <p:sp>
        <p:nvSpPr>
          <p:cNvPr id="3" name="Cruz 2"/>
          <p:cNvSpPr/>
          <p:nvPr/>
        </p:nvSpPr>
        <p:spPr>
          <a:xfrm>
            <a:off x="3928056" y="1429555"/>
            <a:ext cx="1171978" cy="1133341"/>
          </a:xfrm>
          <a:prstGeom prst="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Google Shape;480;p19"/>
          <p:cNvSpPr txBox="1">
            <a:spLocks/>
          </p:cNvSpPr>
          <p:nvPr/>
        </p:nvSpPr>
        <p:spPr>
          <a:xfrm>
            <a:off x="5185739" y="608807"/>
            <a:ext cx="2000671" cy="2445442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  <a:scene3d>
            <a:camera prst="isometricRightUp"/>
            <a:lightRig rig="threePt" dir="t"/>
          </a:scene3d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0" i="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 eaLnBrk="1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pPr>
              <a:buFontTx/>
            </a:pPr>
            <a:r>
              <a:rPr lang="pt-BR" sz="3000" b="1" dirty="0" smtClean="0"/>
              <a:t>CNRPPS</a:t>
            </a:r>
            <a:endParaRPr lang="pt-BR" sz="3000" b="1" u="sng" dirty="0"/>
          </a:p>
        </p:txBody>
      </p:sp>
      <p:sp>
        <p:nvSpPr>
          <p:cNvPr id="10" name="Google Shape;407;p14"/>
          <p:cNvSpPr txBox="1"/>
          <p:nvPr/>
        </p:nvSpPr>
        <p:spPr>
          <a:xfrm>
            <a:off x="6513808" y="4310700"/>
            <a:ext cx="1556700" cy="83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MINISTÉRIO DA</a:t>
            </a:r>
            <a:endParaRPr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ECONOMIA</a:t>
            </a:r>
            <a:endParaRPr b="1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5147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4"/>
          <p:cNvSpPr txBox="1">
            <a:spLocks noGrp="1"/>
          </p:cNvSpPr>
          <p:nvPr>
            <p:ph type="ctrTitle"/>
          </p:nvPr>
        </p:nvSpPr>
        <p:spPr>
          <a:xfrm>
            <a:off x="547479" y="1234371"/>
            <a:ext cx="7703100" cy="2897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/>
              <a:t>Obrigado!!</a:t>
            </a:r>
            <a:br>
              <a:rPr lang="en" sz="4800" dirty="0" smtClean="0"/>
            </a:br>
            <a:r>
              <a:rPr lang="en" sz="4800" dirty="0" smtClean="0"/>
              <a:t/>
            </a:r>
            <a:br>
              <a:rPr lang="en" sz="4800" dirty="0" smtClean="0"/>
            </a:br>
            <a:r>
              <a:rPr lang="en" sz="2800" dirty="0" smtClean="0"/>
              <a:t>Allex Albert Rodrigues</a:t>
            </a:r>
            <a:r>
              <a:rPr lang="en" sz="4800" dirty="0" smtClean="0"/>
              <a:t/>
            </a:r>
            <a:br>
              <a:rPr lang="en" sz="4800" dirty="0" smtClean="0"/>
            </a:br>
            <a:r>
              <a:rPr lang="en" sz="2000" dirty="0" smtClean="0"/>
              <a:t>Subsecretário dos RPPS</a:t>
            </a:r>
            <a:endParaRPr sz="2000" dirty="0"/>
          </a:p>
        </p:txBody>
      </p:sp>
      <p:grpSp>
        <p:nvGrpSpPr>
          <p:cNvPr id="2" name="Grupo 1"/>
          <p:cNvGrpSpPr/>
          <p:nvPr/>
        </p:nvGrpSpPr>
        <p:grpSpPr>
          <a:xfrm>
            <a:off x="6513808" y="4132071"/>
            <a:ext cx="2864824" cy="1011429"/>
            <a:chOff x="6513808" y="4132071"/>
            <a:chExt cx="2864824" cy="1011429"/>
          </a:xfrm>
        </p:grpSpPr>
        <p:pic>
          <p:nvPicPr>
            <p:cNvPr id="406" name="Google Shape;406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767407" y="4132071"/>
              <a:ext cx="1611225" cy="880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07" name="Google Shape;407;p14"/>
            <p:cNvSpPr txBox="1"/>
            <p:nvPr/>
          </p:nvSpPr>
          <p:spPr>
            <a:xfrm>
              <a:off x="6513808" y="4310700"/>
              <a:ext cx="1556700" cy="832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MINISTÉRIO DA</a:t>
              </a:r>
              <a:endParaRPr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ECONOMIA</a:t>
              </a:r>
              <a:endParaRPr b="1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6" name="Imagem 2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1" y="9938"/>
            <a:ext cx="1253209" cy="59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6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618</TotalTime>
  <Words>591</Words>
  <Application>Microsoft Office PowerPoint</Application>
  <PresentationFormat>Apresentação na tela (16:9)</PresentationFormat>
  <Paragraphs>99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Nunito</vt:lpstr>
      <vt:lpstr>Arial</vt:lpstr>
      <vt:lpstr>Century Gothic</vt:lpstr>
      <vt:lpstr>Wingdings 3</vt:lpstr>
      <vt:lpstr>Wingdings</vt:lpstr>
      <vt:lpstr>Íon</vt:lpstr>
      <vt:lpstr>O novo desenho de participação colegiada na definição das políticas e diretrizes gerais dos RPPS  66ª Reunião Ordinária CONAPREV 23/08/2019</vt:lpstr>
      <vt:lpstr>Apresentação do PowerPoint</vt:lpstr>
      <vt:lpstr>Decreto nº 9.759/2019</vt:lpstr>
      <vt:lpstr>Da proposta</vt:lpstr>
      <vt:lpstr>Da proposta</vt:lpstr>
      <vt:lpstr>Da Atribuição...</vt:lpstr>
      <vt:lpstr>Da Atribuição...</vt:lpstr>
      <vt:lpstr>Reuniões trimestrais; com maioria absoluta membros</vt:lpstr>
      <vt:lpstr>Resultados esperados…</vt:lpstr>
      <vt:lpstr>Obrigado!!  Allex Albert Rodrigues Subsecretário dos RPPS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Painel de Monitoramento de Políticas Públicas</dc:title>
  <dc:creator>Alessandro Roosevelt</dc:creator>
  <cp:lastModifiedBy>MPS</cp:lastModifiedBy>
  <cp:revision>35</cp:revision>
  <dcterms:modified xsi:type="dcterms:W3CDTF">2019-08-23T12:33:04Z</dcterms:modified>
</cp:coreProperties>
</file>