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27"/>
  </p:notesMasterIdLst>
  <p:handoutMasterIdLst>
    <p:handoutMasterId r:id="rId28"/>
  </p:handoutMasterIdLst>
  <p:sldIdLst>
    <p:sldId id="354" r:id="rId2"/>
    <p:sldId id="356" r:id="rId3"/>
    <p:sldId id="380" r:id="rId4"/>
    <p:sldId id="357" r:id="rId5"/>
    <p:sldId id="358" r:id="rId6"/>
    <p:sldId id="361" r:id="rId7"/>
    <p:sldId id="362" r:id="rId8"/>
    <p:sldId id="366" r:id="rId9"/>
    <p:sldId id="363" r:id="rId10"/>
    <p:sldId id="364" r:id="rId11"/>
    <p:sldId id="359" r:id="rId12"/>
    <p:sldId id="365" r:id="rId13"/>
    <p:sldId id="360" r:id="rId14"/>
    <p:sldId id="368" r:id="rId15"/>
    <p:sldId id="371" r:id="rId16"/>
    <p:sldId id="374" r:id="rId17"/>
    <p:sldId id="367" r:id="rId18"/>
    <p:sldId id="375" r:id="rId19"/>
    <p:sldId id="369" r:id="rId20"/>
    <p:sldId id="370" r:id="rId21"/>
    <p:sldId id="372" r:id="rId22"/>
    <p:sldId id="377" r:id="rId23"/>
    <p:sldId id="376" r:id="rId24"/>
    <p:sldId id="381" r:id="rId25"/>
    <p:sldId id="373" r:id="rId26"/>
  </p:sldIdLst>
  <p:sldSz cx="12192000" cy="6858000"/>
  <p:notesSz cx="6797675" cy="9926638"/>
  <p:defaultTextStyle>
    <a:defPPr>
      <a:defRPr lang="pt-BR"/>
    </a:defPPr>
    <a:lvl1pPr marL="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12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elipe Portel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9B4B"/>
    <a:srgbClr val="006600"/>
    <a:srgbClr val="0B64FF"/>
    <a:srgbClr val="70AD47"/>
    <a:srgbClr val="FB016C"/>
    <a:srgbClr val="183F22"/>
    <a:srgbClr val="B00005"/>
    <a:srgbClr val="F7CDB6"/>
    <a:srgbClr val="DBE0E7"/>
    <a:srgbClr val="A2B6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56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46" y="72"/>
      </p:cViewPr>
      <p:guideLst>
        <p:guide orient="horz" pos="2160"/>
        <p:guide pos="51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330"/>
    </p:cViewPr>
  </p:sorterViewPr>
  <p:notesViewPr>
    <p:cSldViewPr snapToGrid="0" snapToObjects="1">
      <p:cViewPr varScale="1">
        <p:scale>
          <a:sx n="134" d="100"/>
          <a:sy n="134" d="100"/>
        </p:scale>
        <p:origin x="-5240" y="-11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6B982-CB15-436A-90C1-0D3A35606A42}" type="datetimeFigureOut">
              <a:rPr lang="pt-BR" smtClean="0"/>
              <a:t>22/08/2019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E73B3-4FE9-433D-B638-E19532FEA6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5351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F7631-C6A8-4C6F-A43E-28FA3D47FC57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649D1-AA82-464D-832F-10A837331D7A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8962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C344-1771-4119-A37F-196E9E9795C2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FCE7-AC6C-413E-9D5E-C52BBC363CD6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Rectangle 13"/>
          <p:cNvSpPr/>
          <p:nvPr userDrawn="1"/>
        </p:nvSpPr>
        <p:spPr>
          <a:xfrm>
            <a:off x="-1" y="6359259"/>
            <a:ext cx="2830793" cy="5176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8" name="Picture 14" descr="ass_conjunta_ministerios_gov_federal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8" y="6416121"/>
            <a:ext cx="2379503" cy="421171"/>
          </a:xfrm>
          <a:prstGeom prst="rect">
            <a:avLst/>
          </a:prstGeom>
        </p:spPr>
      </p:pic>
      <p:pic>
        <p:nvPicPr>
          <p:cNvPr id="9" name="Picture 12" descr="bg livre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" t="88083" r="21558" b="3139"/>
          <a:stretch/>
        </p:blipFill>
        <p:spPr>
          <a:xfrm>
            <a:off x="2805520" y="6425599"/>
            <a:ext cx="9386481" cy="451356"/>
          </a:xfrm>
          <a:prstGeom prst="rect">
            <a:avLst/>
          </a:prstGeom>
        </p:spPr>
      </p:pic>
      <p:sp>
        <p:nvSpPr>
          <p:cNvPr id="10" name="Espaço Reservado para Número de Slide 8"/>
          <p:cNvSpPr txBox="1">
            <a:spLocks/>
          </p:cNvSpPr>
          <p:nvPr userDrawn="1"/>
        </p:nvSpPr>
        <p:spPr>
          <a:xfrm>
            <a:off x="8610600" y="6479554"/>
            <a:ext cx="2743200" cy="365125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defPPr>
              <a:defRPr lang="pt-BR"/>
            </a:defPPr>
            <a:lvl1pPr marL="0" algn="r" defTabSz="713232" rtl="0" eaLnBrk="1" latinLnBrk="0" hangingPunct="1"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0FCE7-AC6C-413E-9D5E-C52BBC363CD6}" type="slidenum">
              <a:rPr lang="pt-BR" sz="1000" smtClean="0"/>
              <a:pPr/>
              <a:t>‹nº›</a:t>
            </a:fld>
            <a:endParaRPr lang="pt-BR" sz="1000" dirty="0"/>
          </a:p>
        </p:txBody>
      </p:sp>
    </p:spTree>
    <p:extLst>
      <p:ext uri="{BB962C8B-B14F-4D97-AF65-F5344CB8AC3E}">
        <p14:creationId xmlns:p14="http://schemas.microsoft.com/office/powerpoint/2010/main" val="7372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C344-1771-4119-A37F-196E9E9795C2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FCE7-AC6C-413E-9D5E-C52BBC363CD6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Rectangle 18"/>
          <p:cNvSpPr/>
          <p:nvPr userDrawn="1"/>
        </p:nvSpPr>
        <p:spPr>
          <a:xfrm>
            <a:off x="-1" y="6359259"/>
            <a:ext cx="2830793" cy="5176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8" name="Picture 19" descr="ass_conjunta_ministerios_gov_federal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8" y="6416121"/>
            <a:ext cx="2379503" cy="421171"/>
          </a:xfrm>
          <a:prstGeom prst="rect">
            <a:avLst/>
          </a:prstGeom>
        </p:spPr>
      </p:pic>
      <p:pic>
        <p:nvPicPr>
          <p:cNvPr id="9" name="Picture 20" descr="bg livre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" t="88083" r="21558" b="3139"/>
          <a:stretch/>
        </p:blipFill>
        <p:spPr>
          <a:xfrm>
            <a:off x="2805520" y="6425599"/>
            <a:ext cx="9386481" cy="451356"/>
          </a:xfrm>
          <a:prstGeom prst="rect">
            <a:avLst/>
          </a:prstGeom>
        </p:spPr>
      </p:pic>
      <p:sp>
        <p:nvSpPr>
          <p:cNvPr id="10" name="Espaço Reservado para Número de Slide 8"/>
          <p:cNvSpPr txBox="1">
            <a:spLocks/>
          </p:cNvSpPr>
          <p:nvPr userDrawn="1"/>
        </p:nvSpPr>
        <p:spPr>
          <a:xfrm>
            <a:off x="8610600" y="6479554"/>
            <a:ext cx="2743200" cy="365125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defPPr>
              <a:defRPr lang="pt-BR"/>
            </a:defPPr>
            <a:lvl1pPr marL="0" algn="r" defTabSz="713232" rtl="0" eaLnBrk="1" latinLnBrk="0" hangingPunct="1"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0FCE7-AC6C-413E-9D5E-C52BBC363CD6}" type="slidenum">
              <a:rPr lang="pt-BR" sz="1000" smtClean="0"/>
              <a:pPr/>
              <a:t>‹nº›</a:t>
            </a:fld>
            <a:endParaRPr lang="pt-BR" sz="1000" dirty="0"/>
          </a:p>
        </p:txBody>
      </p:sp>
    </p:spTree>
    <p:extLst>
      <p:ext uri="{BB962C8B-B14F-4D97-AF65-F5344CB8AC3E}">
        <p14:creationId xmlns:p14="http://schemas.microsoft.com/office/powerpoint/2010/main" val="2340800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C344-1771-4119-A37F-196E9E9795C2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FCE7-AC6C-413E-9D5E-C52BBC363CD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75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C344-1771-4119-A37F-196E9E9795C2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FCE7-AC6C-413E-9D5E-C52BBC363CD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4733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C344-1771-4119-A37F-196E9E9795C2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FCE7-AC6C-413E-9D5E-C52BBC363CD6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10" name="Rectangle 14"/>
          <p:cNvSpPr/>
          <p:nvPr userDrawn="1"/>
        </p:nvSpPr>
        <p:spPr>
          <a:xfrm>
            <a:off x="-1" y="6359259"/>
            <a:ext cx="2830793" cy="5176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11" name="Picture 15" descr="ass_conjunta_ministerios_gov_federal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8" y="6416121"/>
            <a:ext cx="2379503" cy="421171"/>
          </a:xfrm>
          <a:prstGeom prst="rect">
            <a:avLst/>
          </a:prstGeom>
        </p:spPr>
      </p:pic>
      <p:pic>
        <p:nvPicPr>
          <p:cNvPr id="12" name="Picture 16" descr="bg livre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" t="88083" r="21558" b="3139"/>
          <a:stretch/>
        </p:blipFill>
        <p:spPr>
          <a:xfrm>
            <a:off x="2805520" y="6425599"/>
            <a:ext cx="9386481" cy="45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87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C344-1771-4119-A37F-196E9E9795C2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FCE7-AC6C-413E-9D5E-C52BBC363CD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5226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C344-1771-4119-A37F-196E9E9795C2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FCE7-AC6C-413E-9D5E-C52BBC363CD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5052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C344-1771-4119-A37F-196E9E9795C2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FCE7-AC6C-413E-9D5E-C52BBC363CD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979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C344-1771-4119-A37F-196E9E9795C2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FCE7-AC6C-413E-9D5E-C52BBC363CD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8744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C344-1771-4119-A37F-196E9E9795C2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FCE7-AC6C-413E-9D5E-C52BBC363CD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868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C344-1771-4119-A37F-196E9E9795C2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FCE7-AC6C-413E-9D5E-C52BBC363CD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4348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FFFDE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1"/>
            <a:ext cx="5303520" cy="3046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1"/>
            <a:ext cx="5303520" cy="3046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7510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178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3C344-1771-4119-A37F-196E9E9795C2}" type="datetimeFigureOut">
              <a:rPr lang="pt-BR" smtClean="0"/>
              <a:pPr/>
              <a:t>22/08/2019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0FCE7-AC6C-413E-9D5E-C52BBC363CD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3270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5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>
            <a:extLst>
              <a:ext uri="{FF2B5EF4-FFF2-40B4-BE49-F238E27FC236}">
                <a16:creationId xmlns:a16="http://schemas.microsoft.com/office/drawing/2014/main" id="{660E6CE8-831C-4C38-A328-AEA7C8B75C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Nova</a:t>
            </a:r>
            <a:br>
              <a:rPr lang="pt-BR" dirty="0"/>
            </a:br>
            <a:r>
              <a:rPr lang="pt-BR" dirty="0"/>
              <a:t>Previdência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9A666246-E54D-4126-BE99-6322A347A3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1BF7D64-57CC-4171-8AC3-C61DDA6DD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840872" y="1774479"/>
            <a:ext cx="4092166" cy="34833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3000" b="1" dirty="0"/>
              <a:t>RESUMO DA PEC Nº 06/2019</a:t>
            </a:r>
            <a:br>
              <a:rPr lang="pt-BR" sz="3000" b="1" dirty="0"/>
            </a:br>
            <a:r>
              <a:rPr lang="pt-BR" sz="3000" b="1" dirty="0"/>
              <a:t>APROVADA CÂMARA</a:t>
            </a:r>
            <a:br>
              <a:rPr lang="pt-BR" sz="3000" b="1" dirty="0"/>
            </a:br>
            <a:r>
              <a:rPr lang="pt-BR" sz="3000" b="1" dirty="0"/>
              <a:t>E APLICAÇÃO PARA ESTADOS E MUNICÍPIOS</a:t>
            </a:r>
          </a:p>
          <a:p>
            <a:pPr algn="ctr"/>
            <a:r>
              <a:rPr lang="pt-BR" sz="2400" b="1" dirty="0">
                <a:solidFill>
                  <a:srgbClr val="FFFF00"/>
                </a:solidFill>
              </a:rPr>
              <a:t>66ª REUNIÃO ORDINÁRIA CONAPREV</a:t>
            </a:r>
          </a:p>
          <a:p>
            <a:pPr algn="ctr"/>
            <a:r>
              <a:rPr lang="pt-BR" sz="2400" b="1" dirty="0">
                <a:solidFill>
                  <a:srgbClr val="FFFF00"/>
                </a:solidFill>
              </a:rPr>
              <a:t>MANAUS/AM</a:t>
            </a:r>
            <a:endParaRPr lang="pt-BR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98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/>
          <p:nvPr/>
        </p:nvSpPr>
        <p:spPr>
          <a:xfrm>
            <a:off x="4244849" y="1034728"/>
            <a:ext cx="4092166" cy="34833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3000" b="1" dirty="0" smtClean="0"/>
              <a:t>NÃO TEM POR OBJETIVO DEBATER MÉRITO DAS ALTERAÇÕES</a:t>
            </a:r>
            <a:endParaRPr lang="pt-BR" sz="2400" dirty="0">
              <a:solidFill>
                <a:srgbClr val="FFFF00"/>
              </a:solidFill>
            </a:endParaRPr>
          </a:p>
        </p:txBody>
      </p:sp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Retângulo 14"/>
          <p:cNvSpPr/>
          <p:nvPr/>
        </p:nvSpPr>
        <p:spPr>
          <a:xfrm>
            <a:off x="580931" y="710362"/>
            <a:ext cx="4092166" cy="34833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3000" b="1" dirty="0" smtClean="0"/>
              <a:t>ESTA APRESENTAÇÃO TEM POR OBJETIVO APRESENTAR O TEXTO DA PEC E DEBATER SOBRE SUA APLICAÇÃO AOS RPPS</a:t>
            </a:r>
            <a:endParaRPr lang="pt-BR" sz="2400" dirty="0">
              <a:solidFill>
                <a:srgbClr val="FFFF00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7674590" y="2733280"/>
            <a:ext cx="4092166" cy="34833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3000" b="1" dirty="0" smtClean="0"/>
              <a:t>NÃO REPRESENTA ENTENDIMENTO CONSOLIDADO DA SPREV</a:t>
            </a:r>
            <a:endParaRPr lang="pt-BR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57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036982"/>
              </p:ext>
            </p:extLst>
          </p:nvPr>
        </p:nvGraphicFramePr>
        <p:xfrm>
          <a:off x="401397" y="455752"/>
          <a:ext cx="11229975" cy="5600700"/>
        </p:xfrm>
        <a:graphic>
          <a:graphicData uri="http://schemas.openxmlformats.org/drawingml/2006/table">
            <a:tbl>
              <a:tblPr/>
              <a:tblGrid>
                <a:gridCol w="781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53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Alteração na CF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 </a:t>
                      </a:r>
                      <a:r>
                        <a:rPr lang="pt-BR" sz="20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entes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</a:t>
                      </a:r>
                      <a:endParaRPr lang="pt-BR" sz="2000" b="1" i="0" u="none" strike="noStrike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1º 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art. 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Competência da União para normas gerais de inatividades e pensões das </a:t>
                      </a:r>
                      <a:r>
                        <a:rPr lang="pt-B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polícias </a:t>
                      </a:r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militares e dos corpos de bombeiros militares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Depende de lei federal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 vMerge="1"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art. 37,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§ 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Readaptação funcional (desde que possua habilitação e escolaridade exigidos para o cargo de destino, mantida remuneração </a:t>
                      </a:r>
                      <a:r>
                        <a:rPr lang="pt-B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do cargo de </a:t>
                      </a:r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origem)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2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art. 37,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§ 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Aposentadoria concedida com tempo de contribuição de cargo/emprego/função pública (RGPS e RPPS) acarreta rompimento do vínculo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Somente p/ concedidas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após a promulgação (art. 6º)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art. 37,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§ 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Veda complementação de aposentadorias</a:t>
                      </a:r>
                      <a:r>
                        <a:rPr lang="pt-BR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(exceto regime complementar; extinção de RPPS)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Após a promulgação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(art. 7º)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2500">
                <a:tc vMerge="1"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art. 38,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Exercente</a:t>
                      </a:r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de mandato eletivo se for servidor vinculado a RPPS permanece vinculado ao regime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Confirma entendimento atual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54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539196"/>
              </p:ext>
            </p:extLst>
          </p:nvPr>
        </p:nvGraphicFramePr>
        <p:xfrm>
          <a:off x="211627" y="533299"/>
          <a:ext cx="11766107" cy="5534025"/>
        </p:xfrm>
        <a:graphic>
          <a:graphicData uri="http://schemas.openxmlformats.org/drawingml/2006/table">
            <a:tbl>
              <a:tblPr/>
              <a:tblGrid>
                <a:gridCol w="835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5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6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6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08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Alteração na CF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entes?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</a:t>
                      </a:r>
                      <a:endParaRPr lang="pt-BR" sz="2000" b="1" i="0" u="none" strike="noStrike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Observações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 rowSpan="5">
                  <a:txBody>
                    <a:bodyPr/>
                    <a:lstStyle/>
                    <a:p>
                      <a:pPr algn="l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1º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39,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9º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Veda a incorporação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vantagens de caráter temporário ou vinculadas ao exercício de função de confiança ou de cargo em comissão à remuneração de cargo efetivo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Após a promulgação da PEC </a:t>
                      </a:r>
                      <a:r>
                        <a:rPr lang="pt-B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art. 13</a:t>
                      </a:r>
                      <a:r>
                        <a:rPr lang="pt-B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); já incorporadas:</a:t>
                      </a:r>
                      <a:r>
                        <a:rPr lang="pt-BR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média conforme art. 4º, §8º, II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 vMerge="1"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Inserida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denominação de ‘regime próprio de previdência social’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2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Art. 40, § 1º, 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Aposentadoria por </a:t>
                      </a:r>
                      <a:r>
                        <a:rPr lang="pt-BR" sz="2000" b="0" i="0" u="sng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incapacidade permanente para o trabalho</a:t>
                      </a:r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, desde que não suscetível de readaptação,</a:t>
                      </a:r>
                      <a:r>
                        <a:rPr lang="pt-BR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obrigatória realização de avaliações periódicas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dirty="0">
                          <a:solidFill>
                            <a:schemeClr val="tx1"/>
                          </a:solidFill>
                          <a:latin typeface="+mn-lt"/>
                        </a:rPr>
                        <a:t>Cada Ente define seu regramento por lei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Art. 40, § 1º, II</a:t>
                      </a:r>
                    </a:p>
                    <a:p>
                      <a:pPr algn="ctr" fontAlgn="ctr"/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Aposentadoria compulsória:</a:t>
                      </a:r>
                      <a:r>
                        <a:rPr lang="pt-BR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mantida a redação (70 ou 75 anos na forma de lei complementar)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LC</a:t>
                      </a:r>
                      <a:r>
                        <a:rPr lang="pt-BR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152 estabelece 75 anos exceto serviço exterior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2500">
                <a:tc vMerge="1"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40, § 1º, III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âmbito da União, a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posentadoria voluntária, 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idade mínima aos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62/65 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M/H; para Estados/DF na Constituição Estadual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 Municípios na Lei Orgânica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Tempo de Contribuição e demais requisitos por LC do respectivo ente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281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948504"/>
              </p:ext>
            </p:extLst>
          </p:nvPr>
        </p:nvGraphicFramePr>
        <p:xfrm>
          <a:off x="154111" y="0"/>
          <a:ext cx="11959425" cy="6700257"/>
        </p:xfrm>
        <a:graphic>
          <a:graphicData uri="http://schemas.openxmlformats.org/drawingml/2006/table">
            <a:tbl>
              <a:tblPr/>
              <a:tblGrid>
                <a:gridCol w="865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8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13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193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Alteração na CF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entes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</a:t>
                      </a:r>
                      <a:endParaRPr lang="pt-BR" sz="2000" b="1" i="0" u="none" strike="noStrike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Observações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828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</a:t>
                      </a:r>
                      <a:endParaRPr lang="pt-BR" sz="2000" b="1" i="0" u="none" strike="noStrike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1º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§ 2º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Aposentadoria não inferior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ao salário mínimo e nem superior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teto 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RGPS, observado RPC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RPC: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Prazo 2 anos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(§ 6º do art. 9º)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 vMerge="1"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§ 3º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Regras de cálculo de aposentadoria conforme lei de cada ente 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federativo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 forma da lei 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ordinária do ente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Regras de cálculo por lei ordinária, mas alteração de tempo de contribuição e demais requisitos por LC de cada ente. 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Art. 40,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§ 4º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Veda critérios diferenciados para 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benefícios no RPPS,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exceto, por meio de lei complementar de cada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ente, </a:t>
                      </a:r>
                      <a:r>
                        <a:rPr lang="pt-BR" sz="2000" b="1" i="0" u="sng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alterar idade e tempo de contribuição para: </a:t>
                      </a:r>
                      <a:endParaRPr lang="pt-BR" sz="20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 forma de 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LC de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cada ente</a:t>
                      </a:r>
                      <a:endParaRPr lang="pt-BR" sz="2000" b="0" i="0" u="none" strike="noStrike" dirty="0"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Estados</a:t>
                      </a:r>
                      <a:r>
                        <a:rPr lang="pt-BR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 municípios não poderão ter outras situações com regras </a:t>
                      </a:r>
                      <a:r>
                        <a:rPr lang="pt-BR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especiais (§ 4º do art. 40)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2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§ 4º - 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Servidor com deficiência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submetido à avaliação biopsicossocial por equipe multiprofissional e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interdisciplinar.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09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Art. 40,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§ 4º - 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Agente 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penitenciário/socioeducativo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policia legislativa federal,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policia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federal, polícia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rodoviária 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federal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civil.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965">
                <a:tc vMerge="1"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+mn-lt"/>
                        </a:rPr>
                        <a:t>Art. 40, </a:t>
                      </a:r>
                    </a:p>
                    <a:p>
                      <a:pPr algn="ctr"/>
                      <a:r>
                        <a:rPr lang="pt-BR" sz="2000" dirty="0">
                          <a:latin typeface="+mn-lt"/>
                        </a:rPr>
                        <a:t>§ 4º - 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Atividades exercidas 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c/ </a:t>
                      </a: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efetiva exposição a agentes nocivos químicos, físicos e biológicos prejudiciais a saúde, vedada caracterização 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p/categoria </a:t>
                      </a: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profissional ou ocupação e 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enquadramento</a:t>
                      </a:r>
                      <a:r>
                        <a:rPr lang="pt-BR" sz="2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 periculosidade.</a:t>
                      </a:r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50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879501"/>
              </p:ext>
            </p:extLst>
          </p:nvPr>
        </p:nvGraphicFramePr>
        <p:xfrm>
          <a:off x="133565" y="490653"/>
          <a:ext cx="11959118" cy="6135169"/>
        </p:xfrm>
        <a:graphic>
          <a:graphicData uri="http://schemas.openxmlformats.org/drawingml/2006/table">
            <a:tbl>
              <a:tblPr/>
              <a:tblGrid>
                <a:gridCol w="570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1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54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9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2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46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Alteração na CF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entes?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1º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5º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Redução 5 anos na idade mínima do professor </a:t>
                      </a: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que comprovar tempo de efetivo exercício (educação infantil, ensino fundamental e médio) fixado em 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LC de </a:t>
                      </a: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cada 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ente</a:t>
                      </a:r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Depende de lei complementar de cada 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Leis dos entes 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poderão </a:t>
                      </a: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ser recepcionadas 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c/ </a:t>
                      </a: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19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6º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Ressalvadas as aposentadorias decorrentes de cargos acumuláveis, aplicam-se vedações e regras 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do RGPS </a:t>
                      </a:r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7º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Pensão por morte concedida de acordo com lei 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do </a:t>
                      </a: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ente (salário mínimo quando for única fonte de renda formal do dependente);Regra diferente para os policiais quando for decorrente de agressão sofrida no exercício do cargo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Depende de lei 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 </a:t>
                      </a: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cada 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40,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8º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Reajustamento benefícios p/preservar valor real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(não alterado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Lei</a:t>
                      </a:r>
                      <a:r>
                        <a:rPr lang="pt-BR" sz="2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de cada ente</a:t>
                      </a:r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Não </a:t>
                      </a: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há norma geral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41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9º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Contagem de tempo de todos os regimes (inclusive militar) e assegura compensação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40, § 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Veda contagem de tempo 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fictício (não alterado)</a:t>
                      </a:r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67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40, § 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Proventos compõem teto </a:t>
                      </a:r>
                      <a:r>
                        <a:rPr lang="pt-BR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constitucional (não alterado)</a:t>
                      </a:r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725">
                <a:tc vMerge="1"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40, § 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Aplicação  aos RPPS no que couber das regras do RGPS (ajuste redacional)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pt-BR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8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471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899252"/>
              </p:ext>
            </p:extLst>
          </p:nvPr>
        </p:nvGraphicFramePr>
        <p:xfrm>
          <a:off x="183222" y="532688"/>
          <a:ext cx="11825555" cy="5578439"/>
        </p:xfrm>
        <a:graphic>
          <a:graphicData uri="http://schemas.openxmlformats.org/drawingml/2006/table">
            <a:tbl>
              <a:tblPr/>
              <a:tblGrid>
                <a:gridCol w="6061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0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5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4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9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353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Alteração na CF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entes?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1º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Exclusivamente comissionado, temporário e </a:t>
                      </a:r>
                      <a:r>
                        <a:rPr lang="pt-BR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exercente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</a:t>
                      </a:r>
                      <a:r>
                        <a:rPr lang="pt-BR" sz="20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mandato eletivo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RGPS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057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Obrigatoriedade de instituição de plano de previdência complementar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Prazo de 2 anos (§ 6º do art. 9º)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Gestão do plano de previdência complementar por entidades abertas ou 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fechadas </a:t>
                      </a:r>
                      <a:endParaRPr lang="pt-BR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Lei complementar p/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regular relação entre entidades abertas e entes (art. 33)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Enquanto isso: somente entidades fechadas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40,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Servidor admitido antes do RPC: limitação ao teto do RGPS somente se aderir ao regime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(Sem alterações)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40, § 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Todos valores de remuneração no cálculo do benefício devem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ser atualizados na forma da lei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Sem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alterações,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a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plica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1º Lei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10.887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7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40, § 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Contribuição aposentados e pensionistas (revogado)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 revogação tem efeito para a União. Os demais entes se não referendarem essa revogação da PEC continuarão</a:t>
                      </a:r>
                      <a:r>
                        <a:rPr lang="pt-BR" sz="1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aplicando a norma  </a:t>
                      </a:r>
                      <a:endParaRPr lang="pt-BR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08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6" name="Tabe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744688"/>
              </p:ext>
            </p:extLst>
          </p:nvPr>
        </p:nvGraphicFramePr>
        <p:xfrm>
          <a:off x="202971" y="552801"/>
          <a:ext cx="11786058" cy="6010275"/>
        </p:xfrm>
        <a:graphic>
          <a:graphicData uri="http://schemas.openxmlformats.org/drawingml/2006/table">
            <a:tbl>
              <a:tblPr/>
              <a:tblGrid>
                <a:gridCol w="6267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055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96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9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29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PEC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Alteração na CF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entes?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1º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Abono de permanência:</a:t>
                      </a:r>
                      <a:r>
                        <a:rPr lang="pt-BR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até o valor da contribuição e critérios na lei do ente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Critérios em lei </a:t>
                      </a:r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 cada</a:t>
                      </a:r>
                      <a:r>
                        <a:rPr lang="pt-BR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ente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83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Único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RPPS e órgão gestor por ente e participação de todos os poderes/órgãos/ entidades no financiamento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Prazo de 2 anos (§ 6º do art. 9º)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40, </a:t>
                      </a:r>
                    </a:p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Contribuição apos/pens. s/ parcela que exceder duas vezes teto por doença incapacitante (revogado)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Os entes que não referendarem essa revogação da PEC continuarão</a:t>
                      </a:r>
                      <a:r>
                        <a:rPr lang="pt-BR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aplicando a norma  </a:t>
                      </a:r>
                      <a:endParaRPr lang="pt-BR" sz="20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8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40,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Veda criação de RPPS e prevê Lei complementar federal de responsabilidade previdenciária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93,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VIII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Estatuto da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magistratura/ CNJ: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aposentadoria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com subsídios ou proventos proporcionais ao tempo de serviço deixa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 ser uma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sanção administrativa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para magistrado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103-B,</a:t>
                      </a:r>
                      <a:endParaRPr lang="pt-BR" sz="20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4º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III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109,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3º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Lei poderá autorizar que causas de competência da Justiça Federal em que instituição de previdência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 segurado forem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parte e não seja sede de vara federal sejam julgadas na justiça estadual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82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976584"/>
              </p:ext>
            </p:extLst>
          </p:nvPr>
        </p:nvGraphicFramePr>
        <p:xfrm>
          <a:off x="304800" y="116205"/>
          <a:ext cx="11296650" cy="6463665"/>
        </p:xfrm>
        <a:graphic>
          <a:graphicData uri="http://schemas.openxmlformats.org/drawingml/2006/table">
            <a:tbl>
              <a:tblPr/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3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6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1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53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Alteração na CF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entes?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 rowSpan="7"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1º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130-A,</a:t>
                      </a:r>
                      <a:endParaRPr lang="pt-BR" sz="19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2º</a:t>
                      </a: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III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CNMP: </a:t>
                      </a: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aposentadoria com subsídios ou proventos proporcionais ao tempo de serviço</a:t>
                      </a:r>
                      <a:r>
                        <a:rPr lang="pt-BR" sz="19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deixa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 ser uma </a:t>
                      </a:r>
                      <a:r>
                        <a:rPr lang="pt-BR" sz="19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sanção administrativa 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aplicável aos membros do MP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057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149, </a:t>
                      </a:r>
                    </a:p>
                    <a:p>
                      <a:pPr algn="ctr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1º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União, Estados/DF e Municípios instituirão por lei contribuições dos servidores ativos, aposentados e pensionistas, que poderão ter alíquotas </a:t>
                      </a:r>
                      <a:r>
                        <a:rPr lang="pt-BR" sz="19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progressivas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Depende de lei de cada 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1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Após o referendo do ente à alteração do art. 149 da CF (art. 36, II, “a”) poderá, por meio de lei, instituir  </a:t>
                      </a:r>
                      <a:r>
                        <a:rPr lang="pt-BR" sz="1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contrib</a:t>
                      </a:r>
                      <a:r>
                        <a:rPr lang="pt-BR" sz="1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 extraordinária com base no § 8º do art. 9º. Poderá ter alíquota progressiva</a:t>
                      </a:r>
                      <a:r>
                        <a:rPr lang="pt-BR" sz="1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sem referendo?</a:t>
                      </a:r>
                      <a:endParaRPr lang="pt-BR" sz="1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149, </a:t>
                      </a:r>
                    </a:p>
                    <a:p>
                      <a:pPr algn="ctr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1º-A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Contribuição ordinária</a:t>
                      </a:r>
                      <a:r>
                        <a:rPr lang="pt-BR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aposentados e pensionistas s/ valor que superar </a:t>
                      </a:r>
                      <a:r>
                        <a:rPr lang="pt-BR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salário</a:t>
                      </a:r>
                      <a:r>
                        <a:rPr lang="pt-BR" sz="1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mínimo se </a:t>
                      </a:r>
                      <a:r>
                        <a:rPr lang="pt-BR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tiver déficit atuarial</a:t>
                      </a:r>
                      <a:endParaRPr lang="pt-BR" sz="19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149, </a:t>
                      </a:r>
                    </a:p>
                    <a:p>
                      <a:pPr algn="ctr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1º-B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</a:t>
                      </a:r>
                      <a:r>
                        <a:rPr lang="pt-BR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</a:t>
                      </a:r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ontribuição ordinária</a:t>
                      </a:r>
                      <a:r>
                        <a:rPr lang="pt-BR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 § 1º-A for insuficiente</a:t>
                      </a:r>
                      <a:r>
                        <a:rPr lang="pt-BR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é facultada contribuição extraordinária (temporária), </a:t>
                      </a:r>
                      <a:r>
                        <a:rPr lang="pt-BR" sz="1900" b="0" i="0" u="sng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 União</a:t>
                      </a:r>
                      <a:r>
                        <a:rPr lang="pt-BR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dos </a:t>
                      </a:r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ativos, aposentados e pensionistas</a:t>
                      </a:r>
                      <a:endParaRPr lang="pt-BR" sz="19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Art. 149, </a:t>
                      </a:r>
                    </a:p>
                    <a:p>
                      <a:pPr algn="ctr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1º-C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 contribuição extraordinária </a:t>
                      </a: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instituída </a:t>
                      </a: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simultaneamente com outras medidas de equacionamento déficit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167,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XII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Veda na forma de lei de resp.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previdenciária a utilização de recursos para pagamento de despesas distintas dos benefícios do fundo 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Lei </a:t>
                      </a: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9.717 recepcionada como LC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167,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XIII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Veda transferências voluntárias pela União se ente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não cumprir as normas gerais dos RPPS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CRP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18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789607"/>
              </p:ext>
            </p:extLst>
          </p:nvPr>
        </p:nvGraphicFramePr>
        <p:xfrm>
          <a:off x="126714" y="471170"/>
          <a:ext cx="11938571" cy="6356985"/>
        </p:xfrm>
        <a:graphic>
          <a:graphicData uri="http://schemas.openxmlformats.org/drawingml/2006/table">
            <a:tbl>
              <a:tblPr/>
              <a:tblGrid>
                <a:gridCol w="595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357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84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35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PEC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Alteração na CF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095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1º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194, </a:t>
                      </a: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par. </a:t>
                      </a: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único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Identificação em rubricas contábeis segregadas das receitas e despesas com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a saúde, previdência e </a:t>
                      </a:r>
                      <a:r>
                        <a:rPr lang="pt-BR" sz="19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assistência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195,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Prevê alíquotas progressivas dos segurados do RGPS,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continua vedando contribuição aposentados e pensionistas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195,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9º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Autoriza bases de cálculo diferenciadas somente para as contribuições sobre receita e lucro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30</a:t>
                      </a: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: diferenciação/substituição da base de cálculo s/ folha, instituídas antes da entrada em vigor da Emenda são mantidas.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195,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Veda a moratória e parcelamento com prazo acima de 60 meses e na forma de lei complementar remissão e anistia das contribuições do empregador e do trabalhador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31</a:t>
                      </a: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: os parcelamentos atuais são mantidos, mesmo com prazo &gt; 60 meses, vedadas a reabertura ou prorrogação dos respectivos prazos de adesão.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195,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Não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cumulatividade na</a:t>
                      </a: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substituição de contribuição do empregador pela incidente sobre a receita e </a:t>
                      </a: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faturamento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(revogado)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195,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§ 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Segurado somente terá reconhecida, na forma da lei, como tempo de contribuição ao RGPS a competência cuja contribuição for igual ou superior à contribuição </a:t>
                      </a: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mínima exigida para sua categoria, </a:t>
                      </a: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admitido agrupamento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29: regra transitória (ajustes no </a:t>
                      </a: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ano civil); Impacto </a:t>
                      </a: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CTC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201, caput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ncluída </a:t>
                      </a: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expressão Regime Geral de Previdência social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201, </a:t>
                      </a:r>
                      <a:r>
                        <a:rPr lang="pt-BR" sz="1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Trocada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expressão invalidez por incapacidade </a:t>
                      </a:r>
                      <a:r>
                        <a:rPr lang="pt-BR" sz="19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permanente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8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80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306532"/>
              </p:ext>
            </p:extLst>
          </p:nvPr>
        </p:nvGraphicFramePr>
        <p:xfrm>
          <a:off x="133815" y="510957"/>
          <a:ext cx="11697629" cy="5876925"/>
        </p:xfrm>
        <a:graphic>
          <a:graphicData uri="http://schemas.openxmlformats.org/drawingml/2006/table">
            <a:tbl>
              <a:tblPr/>
              <a:tblGrid>
                <a:gridCol w="83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732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65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610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Alteração na CF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095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</a:t>
                      </a:r>
                      <a:endParaRPr lang="pt-BR" sz="2000" b="1" i="0" u="none" strike="noStrike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1º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201,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Pensão por morte de um salário mínimo em caso de tratar-se de única fonte de renda formal auferida pelo dependente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201, §1º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Lei complementar para idade e tempo de contribuição diferenciados para aposentadoria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de segurados com deficiência e expostos a agentes nocivos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201,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7º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Idades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de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62/65 M/H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+ tempo de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contribuição em lei (15/20 M/H)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(Rural: 55/60 M/H mantido)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201,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8º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Idade reduzida em 5 anos conforme tempo de contribuição magistério na educação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infantil, ensino fundamental e médio fixado em lei complementar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201,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9º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Assegura contagem recíproca de RGPS,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RPPS e de RPPS entre si e a compensação financeira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201,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9º-A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Contagem do tempo de serviço militar e compensação entre as receitas de contribuição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referentes aos militares e as dos demais regimes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201,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Autoriza cobertura de benefícios não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programados concorrentemente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pelo INSS e setor privado (não apenas acidente do trabalho)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201,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§§ 12 e 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Retira garantia do salário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mínimo aos benefícios de sistema especial de inclusão previdenciária, mas garante se for aposentadoria 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165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845815"/>
              </p:ext>
            </p:extLst>
          </p:nvPr>
        </p:nvGraphicFramePr>
        <p:xfrm>
          <a:off x="304800" y="116205"/>
          <a:ext cx="11763375" cy="6257018"/>
        </p:xfrm>
        <a:graphic>
          <a:graphicData uri="http://schemas.openxmlformats.org/drawingml/2006/table">
            <a:tbl>
              <a:tblPr/>
              <a:tblGrid>
                <a:gridCol w="55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29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54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188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Alteração na CF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55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1º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201, §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Veda contagem de tempo fictício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25: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prevê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regra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transição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716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201, § 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Regras de acumulação de benefícios em lei complementar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24: regra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transitória. As vedações, regras e condições para a acumulação de benefícios que forem estabelecidas na LC do RGPS serão aplicadas a todos os RPPS, conf. § 6º do art. 40 da PEC.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201,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Aposentadoria compulsória dos empregados de consórcios públicos, de empresas públicas e sociedades de economia mista e suas subsidiárias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 partir da publicação da EC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202,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4º, 5º e 6º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Lei complementar disporá sobre relação dos entes públicos com entidades de previdência complementar. Ampliada redação p/ entidades abertas ou fechadas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33: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até edição de LC, somente entidades fechadas podem administrar os planos patrocinados pelos entes.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203, parágrafo único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BPC: considera-se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incapaz de prover a manutenção da pessoa com deficiência ou idosa a família cuja renda mensal per capita seja inferior a 1/4 do SM, admitida a adoção de critérios de vulnerabilidade social nos termos de lei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54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354010"/>
              </p:ext>
            </p:extLst>
          </p:nvPr>
        </p:nvGraphicFramePr>
        <p:xfrm>
          <a:off x="214312" y="603722"/>
          <a:ext cx="11763375" cy="3760470"/>
        </p:xfrm>
        <a:graphic>
          <a:graphicData uri="http://schemas.openxmlformats.org/drawingml/2006/table">
            <a:tbl>
              <a:tblPr/>
              <a:tblGrid>
                <a:gridCol w="55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82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22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188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Alteração na CF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1º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239,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Caput, §§ 1º, 3º, 3º-A, 5º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Recursos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do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PIS/PASEP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podem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financiar outras ações de previdência social (não só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seguro desemprego) e o abono; reduz de 40% para 28% os recursos p/ BNDES, garante a empregados de ‘baixa renda’ abono de até um salário mínimo, publicidade nos programas de desenvolvimento do BNDES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0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2º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8º do ADCT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Anistiado e seus dependentes contribuição sobre o valor da reparação mensal igual aposentado RPPS, não podem perceber simultaneamente reparação mensal com aposentadoria, optando por uma delas,  limitado teto do RGPS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9095">
                <a:tc vMerge="1">
                  <a:txBody>
                    <a:bodyPr/>
                    <a:lstStyle/>
                    <a:p>
                      <a:pPr algn="l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DRU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não se aplica às contribuições sociais da seguridade social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96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172511"/>
              </p:ext>
            </p:extLst>
          </p:nvPr>
        </p:nvGraphicFramePr>
        <p:xfrm>
          <a:off x="156467" y="482689"/>
          <a:ext cx="11879066" cy="6325669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5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54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6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71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PEC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entes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3º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Direito adquirido RPPS União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 RGPS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Benefícios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serão 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calculados e reajustados de acordo com legislação vigente na data do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cumprimento requisitos. Direito 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abono no valor da </a:t>
                      </a:r>
                      <a:r>
                        <a:rPr lang="pt-BR" sz="20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contrib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enquanto não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editada.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Refere-se ao RPPS da União</a:t>
                      </a:r>
                      <a:endParaRPr lang="pt-BR" sz="20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Lei pode alterar condições do abono.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689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4º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Regra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transição servidor federal por pontos. § 8º: regras de incorporação p/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integralidade 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 o cargo estiver sujeito a variações na carga horária ou se as vantagens permanentes forem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variáveis.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Normas vigentes até que sejam promovidas alterações na legislação de cada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ente</a:t>
                      </a:r>
                      <a:endParaRPr lang="pt-BR" sz="20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36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5º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Regra de transição a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gente </a:t>
                      </a:r>
                      <a:r>
                        <a:rPr lang="pt-BR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penit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pt-BR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socioeduc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., 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policia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federal, policia civil FCDF: 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idade de 55 anos + LC 51/85.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1 º: tempo 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policial: forças armadas/polícias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militares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2º aplicação aos entes; </a:t>
                      </a: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§ </a:t>
                      </a:r>
                      <a:r>
                        <a:rPr lang="pt-BR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3º regra de transição de 52/53 M/H + pedágio de 100%. 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Normas vigentes até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alterações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 legislação de cada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ente.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Policiais civis dos Estados: regras da LC 51/85 ou em lei estadual. Sem regra vigente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p/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agentes </a:t>
                      </a:r>
                      <a:r>
                        <a:rPr lang="pt-BR" sz="2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penitenc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Tempo de policial civil estadual computado c/  tempo de policial p/ </a:t>
                      </a:r>
                      <a:r>
                        <a:rPr lang="pt-BR" sz="200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federais (pois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constam c/ Forças de Segurança (incisos I a IV do art. 144 da CF). 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6º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Rompimento do vínculo somente aposentadorias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pós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PEC (§14 do art. 37)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Aposentadorias RPPS/RGPS com utilização de tempo de cargo, emprego ou função pública.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Benefícios requeridos e não concedidos e direito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adquirido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9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569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760749"/>
              </p:ext>
            </p:extLst>
          </p:nvPr>
        </p:nvGraphicFramePr>
        <p:xfrm>
          <a:off x="310767" y="436612"/>
          <a:ext cx="11649075" cy="8155801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0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3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3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7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PEC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entes?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/ Obs.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7º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Vedação de complementação de 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aposentadoria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P/ concedidas pós PEC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8º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Novo servidor da união terá direito </a:t>
                      </a:r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abono das regras de transição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até que entre em vigor lei federal com os critérios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Servidor federal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9º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Lei 9.717/98 recepcionada como lei complementar. Define equilíbrio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financeiro e atuarial. Rol de benefícios: aposentadoria e pensão. Empréstimo na modalidade de consignados, regulamentação CMN. Parcelamento 60 meses.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9º, §§ 4º, 5º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Alíquota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RPPS Estados/DF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 Municípios não poderá ser inferior a da União, exceto se não possuir </a:t>
                      </a:r>
                      <a:r>
                        <a:rPr lang="pt-BR" sz="2000" b="0" i="0" u="none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deficit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quando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deverá corresponder,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mínimo, à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do RGPS.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Segregação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 plano de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amortização não é ausência de </a:t>
                      </a:r>
                      <a:r>
                        <a:rPr lang="pt-BR" sz="2000" b="0" i="0" u="none" strike="noStrik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deficit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 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Implementada por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lei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 cada 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Alíquota mínima de 14% para todos entes. </a:t>
                      </a:r>
                      <a:r>
                        <a:rPr lang="pt-BR" sz="2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Caso</a:t>
                      </a:r>
                      <a:r>
                        <a:rPr lang="pt-BR" sz="2000" b="0" i="0" u="none" strike="noStrike" kern="1200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haja referendo do 149, poderá ser progressiva.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Ficarão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irregulares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as atuais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inferiores a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14%.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9º, § 8º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Por meio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de lei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poderá ser instituída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contribuição extraordinária pelo prazo de 20 anos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Depende de referendar a EC (art. 36, II, “a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”) pois o art. 9º, §8º, remete ao art. 149, § 1º-B e § 1º-C</a:t>
                      </a:r>
                      <a:endParaRPr lang="pt-BR" sz="20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Aplicação depende de referendo, § </a:t>
                      </a:r>
                      <a:r>
                        <a:rPr lang="pt-BR" sz="2000" b="0" i="0" u="none" strike="noStrike" kern="1200" baseline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1º-B trata do  </a:t>
                      </a:r>
                      <a:endParaRPr lang="pt-BR" sz="2000" b="0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10, § 1º, 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Disposições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transitórias de benefícios dos servidores federais. 62/65 H/M. 25 TC, 10 SP, 5 cargo. À exceção da idade que está no art. 40, demais critérios podem ser alterados por </a:t>
                      </a:r>
                      <a:r>
                        <a:rPr lang="pt-BR" sz="20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lei </a:t>
                      </a:r>
                      <a:r>
                        <a:rPr lang="pt-BR" sz="20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federal </a:t>
                      </a:r>
                      <a:endParaRPr lang="pt-BR" sz="2000" b="1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Normas vigentes até que sejam promovidas alterações na legislação de cada 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Idade: na constituição estadual e lei orgânica do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município. Demais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requisitos: LC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8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230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06932"/>
              </p:ext>
            </p:extLst>
          </p:nvPr>
        </p:nvGraphicFramePr>
        <p:xfrm>
          <a:off x="266700" y="40005"/>
          <a:ext cx="11649075" cy="6457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7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6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22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76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entes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9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10, §§ 2º, I e 6º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Aposentadoria transitória policial federal. 55 anos de idade, 30 de contribuição e 25 de exercício em cargo, ambos os sexos. </a:t>
                      </a:r>
                      <a:r>
                        <a:rPr lang="pt-BR" sz="1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Pensão</a:t>
                      </a:r>
                      <a:r>
                        <a:rPr lang="pt-BR" sz="19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p/ </a:t>
                      </a:r>
                      <a:r>
                        <a:rPr lang="pt-BR" sz="1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agressão: </a:t>
                      </a:r>
                      <a:r>
                        <a:rPr lang="pt-BR" sz="1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vitalícia p/ cônjuge/ companheiro, e "equivalente à remuneração do cargo".</a:t>
                      </a:r>
                      <a:endParaRPr lang="pt-BR" sz="1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Normas vigentes até que sejam promovidas alterações </a:t>
                      </a:r>
                      <a:r>
                        <a:rPr lang="pt-BR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 </a:t>
                      </a:r>
                      <a:r>
                        <a:rPr lang="pt-BR" sz="1900" b="0" i="0" u="sng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lei complementar de </a:t>
                      </a:r>
                      <a:r>
                        <a:rPr lang="pt-BR" sz="19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cada ente.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Não pode prever outros tipos de aposentadorias especiais.</a:t>
                      </a:r>
                    </a:p>
                    <a:p>
                      <a:pPr algn="ctr" fontAlgn="ctr"/>
                      <a:endParaRPr lang="pt-BR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há remissão desse artigo 10 para os §§ 4ºB, 4º-C e 5º do art. 40, que</a:t>
                      </a:r>
                      <a:r>
                        <a:rPr lang="pt-BR" sz="1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exigem lei complementar; </a:t>
                      </a:r>
                      <a:r>
                        <a:rPr lang="pt-BR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embora o caput do art. 10 mencione somente lei </a:t>
                      </a:r>
                      <a:endParaRPr lang="pt-BR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9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10, § 2º, 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Aposentadoria servidor</a:t>
                      </a:r>
                      <a:r>
                        <a:rPr lang="pt-BR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federal exposto a agentes nocivos</a:t>
                      </a:r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60 anos de idade, 25 de contribuição e exposição, 10 de serviço publico</a:t>
                      </a:r>
                      <a:r>
                        <a:rPr lang="pt-BR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5 no cargo, observadas regras </a:t>
                      </a:r>
                      <a:r>
                        <a:rPr lang="pt-BR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RGPS (faltou dizer “ambos os sexos”)</a:t>
                      </a:r>
                      <a:endParaRPr lang="pt-BR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 10, § 2º, III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900" b="0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Professor federal: 57/60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H/M, 25 contribuição em magistério na educação infantil, ensino fundamental e médio, </a:t>
                      </a:r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de serviço publico</a:t>
                      </a:r>
                      <a:r>
                        <a:rPr lang="pt-BR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5 no cargo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900" b="0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Alíquota de 14% com as reduções/acréscimos que resultam em alíquotas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progressivas RPPS da União que alteram a Lei 10.887/2004. Aposentados e pensionistas: sobre parcela excedente teto RGPS.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Piso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mínimo alíquotas dos demais entes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Apesar do §</a:t>
                      </a:r>
                      <a:r>
                        <a:rPr lang="pt-BR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4º do art. 9º</a:t>
                      </a:r>
                      <a:r>
                        <a:rPr lang="pt-BR" sz="18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não deixar claro que a alíquota mínima é a do caput do art. 11, a progressiva depende de referendo</a:t>
                      </a:r>
                      <a:endParaRPr lang="pt-BR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Sistema integrado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de dados. União Instituirá. Estados, municípios e entidades gestoras de RPC, programas assistenciais deverão encaminhar dados e terão acesso às remunerações dos seus segurados/beneficiários. Vedada transmissão dessas informações que não </a:t>
                      </a:r>
                      <a:r>
                        <a:rPr lang="pt-BR" sz="19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p/fiscalização</a:t>
                      </a:r>
                      <a:r>
                        <a:rPr lang="pt-BR" sz="19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</a:t>
                      </a: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701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286999"/>
              </p:ext>
            </p:extLst>
          </p:nvPr>
        </p:nvGraphicFramePr>
        <p:xfrm>
          <a:off x="271462" y="434730"/>
          <a:ext cx="11649075" cy="601027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9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47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76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entes?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Não se aplica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a v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edação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 incorporação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de vantagens de caráter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temporário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para as incorporações efetivadas até a EC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Regime de previdência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dos atuais </a:t>
                      </a:r>
                      <a:r>
                        <a:rPr lang="pt-BR" sz="2000" b="0" i="0" u="none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exercentes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de mandato eletivo. Terão 180 dias para manifestar opção por retirar-se do regime. Regra de transição para federais: 30% pedágio, idade de 62/65 M/H. 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Lei Específica dos entes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disciplinará a regra de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transição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Regra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Transição RGPS. 30/35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M/H Contribuição. Pontos de 86/96 M/H... Benefício 60% + 2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 excedente 15/20 anos de </a:t>
                      </a:r>
                      <a:r>
                        <a:rPr lang="pt-BR" sz="2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contrib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(M/H).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RGPS. Regra de Transição. 30/35 M/H Contribuição. 52/61 M/H Idade. Benefício 60%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+ 2% do que exceder a 15/20 (M/H).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RGPS. Regra de Transição. Para quem tiver 28/33 anos de </a:t>
                      </a:r>
                      <a:r>
                        <a:rPr lang="pt-BR" sz="2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contrib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 data da PEC. 30/35 M/H idade. Pedágio de 50%. Benefício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100%  média desde </a:t>
                      </a:r>
                      <a:r>
                        <a:rPr lang="pt-BR" sz="2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desde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7/94,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aplicado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fator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previdenciário.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RGPS. Regra de Transição por Idade. 60/65 M/H Idade. 15/15 M/H Contribuição.  Idade da mulher sobe 6 meses a cada ano até chegar 62 anos. Benefício 60%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+ 2% do que exceder a 15/20 (M/H)..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19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RGPS. Regras transitórias. 62/65 M/H Idade. 15/20 M/H Contribuição. Benefício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 + 2% do que exceder a 15/20 (M/H).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3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018542"/>
              </p:ext>
            </p:extLst>
          </p:nvPr>
        </p:nvGraphicFramePr>
        <p:xfrm>
          <a:off x="196600" y="104775"/>
          <a:ext cx="11813263" cy="614362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3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2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349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76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entes?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19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1º, 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RGPS. Regras transitórias. Exposição a agentes nocivos. 55 anos de idade p/ 15 exposição. 58 anos de idade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p/ 20.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 anos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p/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 de exposição. Benefício 60%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+ 2% do que exceder a 15/20 (M/H).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19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§ 1º, II</a:t>
                      </a:r>
                    </a:p>
                    <a:p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RGPS. Regras transitórias. Professor. 25 anos de contribuição (educação infantil/ensino fundamental e médio). 57/60 M/H Idade. Benefício 60%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+ 2% ....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RPPS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União e RGPS. </a:t>
                      </a:r>
                      <a:r>
                        <a:rPr lang="pt-BR" sz="20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Nova regra de transição.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57/60 M/H idade. 30/35 M/H Contribuição. Pedágio de 100% do tempo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contribuição.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Servidor: 20 anos de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serv.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público e 5 no cargo. Servidor: até EC 41: integralidade/paridade. Servidor pós EC 41 e segurado RGPS: 100% média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Normas vigentes até que sejam promovidas alterações na legislação de cada ente.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Regra de Transição; continua vigente enquanto tiver servidor ou segurado elegível.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RPPS União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 RGPS. Regra de transição. Exposição a agentes nocivos. Servidor: 20 anos de serviço público e 5 no cargo.  66 pontos e 15 anos de exposição, subindo até 81 pontos. 76 pontos e 20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anos exposição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até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91 pontos. 86 pontos e 25 anos de exposição, subindo até 96 pontos.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SV 33: os servidores dos entes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aplicam integralmente a Lei 8.213 p/ aposentadoria especial, enquanto não promoverem alteração de suas legislações (§ 4º do art. 21 da PEC)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563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594526"/>
              </p:ext>
            </p:extLst>
          </p:nvPr>
        </p:nvGraphicFramePr>
        <p:xfrm>
          <a:off x="205434" y="551257"/>
          <a:ext cx="11817568" cy="55245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7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3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142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76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entes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RPPS União e RGPS. Regra de transição. Deficiência. Servidor: 10 anos de serviço público e 5 no cargo.  Lei Complementar 142/2013.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Normas vigentes até que sejam promovidas alterações na legislação de cada ente.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 art. 22 da PEC tem o efeito de dispensar o MI no âmbito da União, pois manda aplicar a LC 142 a ambos: servidor federal e segurado. Com relação aos demais haveria necessidade de MI para aplicar LC 142.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1" dirty="0">
                          <a:solidFill>
                            <a:schemeClr val="bg1"/>
                          </a:solidFill>
                        </a:rPr>
                        <a:t>Ar</a:t>
                      </a: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t. 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Pensão por morte. RPPS União e RGPS. 50% + cota de 10% por dependente. RPPS não se aplica a redução de 30% extra teto RGPS. Tratamento diferenciado dependente inválido ou deficiente. Demais critérios de acordo com regra do RGPS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Normas vigentes até que sejam promovidas alterações na legislação de cada ente.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Além das regras da PEC original, após parcela acima de 4 SM do benefício menos vantajoso poderá levar 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Regras de acumulação poderão ser alteradas por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por LC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federal para RGPS que se aplicará a todos os RPPS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57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855945"/>
              </p:ext>
            </p:extLst>
          </p:nvPr>
        </p:nvGraphicFramePr>
        <p:xfrm>
          <a:off x="0" y="577470"/>
          <a:ext cx="11649075" cy="551497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2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36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76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entes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Regra transição tempo fictício RGPS. Direito adquirido ás hipóteses na legislação vigente. Prorrogação prazo comprovação atividade rural. Conversão de tempo especial em comum até a data da EC. Nula a aposentadoria concedida por RPPS com contagem do tempo RGPS sem contribuição/indenização.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7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 §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3º da nulidade de aposentadorias nos RPPS com bastante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repercussão.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Essa parte de nulidade tem que ser interpretada conjugada com a garantia constitucional do ato jurídico perfeito.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Cálculo benefícios. 60% + 2% que exceder 20 anos de contribuição. RGPS: mulher, 15 anos. Média desde 07/94. possibilidade de exclusão da média de período que extrapolar exigido e que reduza valor do benefício. Incapacidade permanente por acidente do trabalho/doença profissional e regra de transição por pedágio: 100%.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Apenas se referendarem as regras da PEC ou fizerem regras equivalentes em sua lei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Dúvida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quanto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ao cálculo do art. 22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(deficiente)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que prevê aplicação da regra da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8.213 e o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art.26 da PEC não remete 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ao art. 22 (cálculo da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média de 100%)</a:t>
                      </a:r>
                      <a:r>
                        <a:rPr lang="pt-B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57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832965"/>
              </p:ext>
            </p:extLst>
          </p:nvPr>
        </p:nvGraphicFramePr>
        <p:xfrm>
          <a:off x="266700" y="40005"/>
          <a:ext cx="11649075" cy="570166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5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3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82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76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entes?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RGPS. Salário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família e auxílio-reclusão. Pagamento somente a quem tem renda mensal inferior a R$ 1.364,43. valor do salário família: R$ 46,54. auxílio-reclusão cálculo = pensão.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Alíquotas do RGPS. Similares às do RPPS da União </a:t>
                      </a:r>
                      <a:r>
                        <a:rPr lang="pt-BR" sz="20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ate´o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teto RGPS.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RGPS. Complemento da contribuição para atingir valor mínimo por competência.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Agrupamento/uso de excedentes, </a:t>
                      </a:r>
                      <a:r>
                        <a:rPr lang="pt-BR" sz="2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ao 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longo do ano civil.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Aplicação da vedação de diferenciação/substituição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base de cálculo contribuições sociais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Aplicação da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vedação de parcela máxima de 60 meses para parcelamentos antes da EC, vedada reabertura/prorrogação de prazo para adesão a REFIS.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Aumento CSL bancos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Enquanto não tiver LC disciplinando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relação entes com EAPC, somente EFPC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Extinção de RPPS mesmo com </a:t>
                      </a:r>
                      <a:r>
                        <a:rPr lang="pt-BR" sz="20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superavit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Assunção de responsabilidade pelos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benefícios concedidos; ressarcimento/complementação de contribuições acima teto RGPS, vinculação dos recursos existentes 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78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596287"/>
              </p:ext>
            </p:extLst>
          </p:nvPr>
        </p:nvGraphicFramePr>
        <p:xfrm>
          <a:off x="266700" y="137786"/>
          <a:ext cx="11649075" cy="646747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54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2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4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05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134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entes?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Art. 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Revogam-se: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chemeClr val="bg1"/>
                          </a:solidFill>
                        </a:rPr>
                        <a:t>I, “a”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pt-BR" sz="2000" dirty="0"/>
                        <a:t>§§ 18 e 21 do art. 40 CF (contribuição aposentados e pensionistas acima teto RGPS)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Revogação tem que ser referendada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caso não, continua em vigor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I, “b”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§ 13 do art. 195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(aplicação da não cumulatividade em caso de substituição da receita de contribuição patronal pela contribuição sobre faturamento e lucro)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Arts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9º 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transição 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RGPS, pedágio 20%)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13 (renda de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requisito para 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auxílio-reclusão e salario família) e 15 da (vigência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os </a:t>
                      </a:r>
                      <a:r>
                        <a:rPr lang="pt-BR" sz="20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arts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57 e 58 da Lei nº 8.213/91) EC 20/98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Arts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2º 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(transição 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RPPS, pedágio de 20% e redução valor aposentadoria para cada ano antecipado da idade da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regra permanente (55/60 M/H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), 6º 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transição 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RPPS, 55/60 M/H idade, 30/35 M/H contribuição, paridade/integralidade, 20 serviço público, 10 carreira e 5 cargo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e 6º-A (RPPS, aposentadoria por invalidez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integral) 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 EC 41/2003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Revogação tem que </a:t>
                      </a:r>
                      <a:r>
                        <a:rPr lang="pt-BR" sz="20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ser referendada, 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caso não, continua em vigor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Art. 3º da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EC 47/2005 (RPPS, ingresso até EC 20, 30/35 M/H contribuição, 25 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serviço 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público, 15 carreira e 5 no cargo, redução 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1 ano 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idade (55/60 M/H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p/ 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cada ano 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contribuição 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mais).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335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66665"/>
              </p:ext>
            </p:extLst>
          </p:nvPr>
        </p:nvGraphicFramePr>
        <p:xfrm>
          <a:off x="203326" y="564775"/>
          <a:ext cx="11817689" cy="5447684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2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2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1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55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87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Art.</a:t>
                      </a:r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 PEC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Tema tratado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Aplicação </a:t>
                      </a:r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p/ entes</a:t>
                      </a:r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Efeitos/ Observações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05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Art. 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Emenda</a:t>
                      </a:r>
                      <a:r>
                        <a:rPr lang="pt-BR" sz="2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Constitucional entrará em vigor</a:t>
                      </a:r>
                      <a:r>
                        <a:rPr lang="pt-BR" sz="2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534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latin typeface="+mn-lt"/>
                        </a:rPr>
                        <a:t>A partir do 4º mês do mês subsequente</a:t>
                      </a:r>
                      <a:r>
                        <a:rPr lang="pt-BR" sz="2000" baseline="0" dirty="0">
                          <a:latin typeface="+mn-lt"/>
                        </a:rPr>
                        <a:t> ao da publicação desta EC para os </a:t>
                      </a:r>
                      <a:r>
                        <a:rPr lang="pt-BR" sz="2000" baseline="0" dirty="0" err="1">
                          <a:latin typeface="+mn-lt"/>
                        </a:rPr>
                        <a:t>arts</a:t>
                      </a:r>
                      <a:r>
                        <a:rPr lang="pt-BR" sz="2000" baseline="0" dirty="0">
                          <a:latin typeface="+mn-lt"/>
                        </a:rPr>
                        <a:t>. 11 (contribuição RPPS União), 28 (contribuição RGPS) e 32 (CSLL de bancos)</a:t>
                      </a:r>
                      <a:endParaRPr lang="pt-BR" sz="2000" dirty="0"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pt-BR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pt-BR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853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Para os RPPS, </a:t>
                      </a:r>
                      <a:r>
                        <a:rPr lang="pt-BR" sz="200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 data da publicação de lei de </a:t>
                      </a:r>
                      <a:r>
                        <a:rPr lang="pt-BR" sz="2000" u="sng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inicativa</a:t>
                      </a:r>
                      <a:r>
                        <a:rPr lang="pt-BR" sz="2000" u="sng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privativa do Poder Executivo que referende integralmente</a:t>
                      </a:r>
                      <a:endParaRPr lang="pt-BR" sz="200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Não produzirá efeitos retroativos (par. único do art.)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000" dirty="0" smtClean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825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II, “a”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Alteração no art. 149 da CF 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(alíquotas 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progressivas para servidores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ativos, aposentados e pensionistas; contribuição aposentados e pensionistas acima do SM se tiver </a:t>
                      </a:r>
                      <a:r>
                        <a:rPr lang="pt-BR" sz="20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deficit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 contribuição extraordinária + outras medidas equacionar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latin typeface="+mn-lt"/>
                        </a:rPr>
                        <a:t>Tem </a:t>
                      </a:r>
                      <a:r>
                        <a:rPr lang="pt-BR" sz="2000" dirty="0">
                          <a:latin typeface="+mn-lt"/>
                        </a:rPr>
                        <a:t>que ser referendada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000" dirty="0"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Nesse 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caso continua 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atual redação do art. 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149 para entes.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pt-BR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81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II, “b”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Alínea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“a” do inciso I do art. 35 (§§ 18 e 21 do art. 40) contribuição aposentados e pensionistas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Revogação tem que ser referendada</a:t>
                      </a: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 não for 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referendada podemos interpretar que 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estas EC continuam em vigor.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853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II, “b”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Incisos III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(revogação das regras 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transição EC 41/2003, </a:t>
                      </a:r>
                      <a:r>
                        <a:rPr lang="pt-BR" sz="20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arts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2º, 6º e 6º-A 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e IV 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(revogação da regra </a:t>
                      </a:r>
                      <a:r>
                        <a:rPr lang="pt-BR" sz="2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transição da EC 47/2005, art. 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3º).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59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748035"/>
              </p:ext>
            </p:extLst>
          </p:nvPr>
        </p:nvGraphicFramePr>
        <p:xfrm>
          <a:off x="107795" y="543314"/>
          <a:ext cx="11976410" cy="6263941"/>
        </p:xfrm>
        <a:graphic>
          <a:graphicData uri="http://schemas.openxmlformats.org/drawingml/2006/table">
            <a:tbl>
              <a:tblPr/>
              <a:tblGrid>
                <a:gridCol w="2085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1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5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9B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Regras</a:t>
                      </a:r>
                      <a:r>
                        <a:rPr lang="pt-BR" sz="20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sobre benefícios para Estados e Municípios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9B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81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Constituição Federal</a:t>
                      </a:r>
                      <a:endParaRPr lang="pt-BR" sz="20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9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Prevê aposentadoria voluntária (idades em const. estadual e lei orgânica e demais requisitos em LC do ente) e possibilidade de aposentadorias especiais (deficientes, exposição a agentes nocivos). Não prevê aposentadoria por idade. Redução idade de 5 anos para o professor. Aposentadoria incapacidade: se insuscetível de reabilitação e obrigação de avaliações periódicas. 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81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Lei</a:t>
                      </a:r>
                      <a:r>
                        <a:rPr lang="pt-BR" sz="2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Complementar Federal</a:t>
                      </a:r>
                      <a:endParaRPr lang="pt-BR" sz="20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9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Vedações para acumulação de benefícios (LC § 16 do art. 201 do RGPS), enquanto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isso, art. 24 da EC; Lei Responsabilidade Previdenciária (LRP), Lei 9.717/98 e art. 9º PEC; Relação entre entes e EFPC e EAPC (art. 33); Idade aposentadoria compulsória.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81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Lei Ord. Federal</a:t>
                      </a:r>
                      <a:endParaRPr lang="pt-BR" sz="20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9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Normas gerais de inatividades e pensões dos policiais militares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dos Estados. Compensação previdenciária.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81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Lei</a:t>
                      </a:r>
                      <a:r>
                        <a:rPr lang="pt-BR" sz="2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Orgânica/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Const. Estadual</a:t>
                      </a:r>
                      <a:endParaRPr lang="pt-BR" sz="20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9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Idade mínima para aposentadoria geral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Lei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Complementar de</a:t>
                      </a:r>
                      <a:r>
                        <a:rPr lang="pt-BR" sz="2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cada ente</a:t>
                      </a:r>
                      <a:endParaRPr lang="pt-BR" sz="20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9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Tempo de contribuição e demais requisitos para aposentadoria geral. 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Tempo de exercício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magistério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Idade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tempo de contribuição p/ aposentadorias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especiais (deficiente, exposição a agente nocivos e policiais).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1786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Lei Ordinária de cada ente</a:t>
                      </a:r>
                      <a:endParaRPr lang="pt-BR" sz="20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9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Regras de cálculo da aposentadoria; Reajustamento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dos benefícios; 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Pensão por morte (restrição: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 para única fonte de renda oficial, 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pensão diferenciada por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morte de policial p/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agressão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); Plano de custeio (parâmetros na LRP); Readaptação; Avaliação periódica aposentadoria por incapacidade; Instituição RPC; Critérios para abono de permanência;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Retângulo 1"/>
          <p:cNvSpPr/>
          <p:nvPr/>
        </p:nvSpPr>
        <p:spPr>
          <a:xfrm>
            <a:off x="2148207" y="914400"/>
            <a:ext cx="9935998" cy="5892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 smtClean="0"/>
              <a:t>OU....</a:t>
            </a:r>
          </a:p>
          <a:p>
            <a:pPr algn="ctr"/>
            <a:r>
              <a:rPr lang="pt-BR" sz="4000" dirty="0" smtClean="0"/>
              <a:t>Não fazer nenhuma alteração na lei local e manter as regras constitucionais vigentes antes da EC</a:t>
            </a:r>
          </a:p>
          <a:p>
            <a:pPr algn="ctr"/>
            <a:r>
              <a:rPr lang="pt-BR" sz="4000" dirty="0" smtClean="0"/>
              <a:t>OU </a:t>
            </a:r>
          </a:p>
          <a:p>
            <a:pPr algn="ctr"/>
            <a:r>
              <a:rPr lang="pt-BR" sz="4000" dirty="0" smtClean="0"/>
              <a:t>Referendar a PEC por meio de lei ordinária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423707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229" y="6312243"/>
            <a:ext cx="432904" cy="2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3560" y="6391645"/>
            <a:ext cx="333082" cy="201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8727" y="6433491"/>
            <a:ext cx="254038" cy="13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9242" y="6454776"/>
            <a:ext cx="433070" cy="164465"/>
          </a:xfrm>
          <a:custGeom>
            <a:avLst/>
            <a:gdLst/>
            <a:ahLst/>
            <a:cxnLst/>
            <a:rect l="l" t="t" r="r" b="b"/>
            <a:pathLst>
              <a:path w="433070" h="164465">
                <a:moveTo>
                  <a:pt x="396065" y="0"/>
                </a:moveTo>
                <a:lnTo>
                  <a:pt x="326320" y="5599"/>
                </a:lnTo>
                <a:lnTo>
                  <a:pt x="226410" y="26749"/>
                </a:lnTo>
                <a:lnTo>
                  <a:pt x="166897" y="47078"/>
                </a:lnTo>
                <a:lnTo>
                  <a:pt x="115533" y="69664"/>
                </a:lnTo>
                <a:lnTo>
                  <a:pt x="72879" y="92374"/>
                </a:lnTo>
                <a:lnTo>
                  <a:pt x="39496" y="113072"/>
                </a:lnTo>
                <a:lnTo>
                  <a:pt x="2556" y="140045"/>
                </a:lnTo>
                <a:lnTo>
                  <a:pt x="0" y="142193"/>
                </a:lnTo>
                <a:lnTo>
                  <a:pt x="0" y="163961"/>
                </a:lnTo>
                <a:lnTo>
                  <a:pt x="7714" y="157617"/>
                </a:lnTo>
                <a:lnTo>
                  <a:pt x="14185" y="152879"/>
                </a:lnTo>
                <a:lnTo>
                  <a:pt x="66688" y="122836"/>
                </a:lnTo>
                <a:lnTo>
                  <a:pt x="104129" y="105638"/>
                </a:lnTo>
                <a:lnTo>
                  <a:pt x="149640" y="88693"/>
                </a:lnTo>
                <a:lnTo>
                  <a:pt x="203104" y="73512"/>
                </a:lnTo>
                <a:lnTo>
                  <a:pt x="264402" y="61606"/>
                </a:lnTo>
                <a:lnTo>
                  <a:pt x="333413" y="54487"/>
                </a:lnTo>
                <a:lnTo>
                  <a:pt x="381615" y="53131"/>
                </a:lnTo>
                <a:lnTo>
                  <a:pt x="432904" y="53131"/>
                </a:lnTo>
                <a:lnTo>
                  <a:pt x="432904" y="17"/>
                </a:lnTo>
                <a:lnTo>
                  <a:pt x="396065" y="0"/>
                </a:lnTo>
                <a:close/>
              </a:path>
              <a:path w="433070" h="164465">
                <a:moveTo>
                  <a:pt x="432904" y="53131"/>
                </a:moveTo>
                <a:lnTo>
                  <a:pt x="381615" y="53131"/>
                </a:lnTo>
                <a:lnTo>
                  <a:pt x="406875" y="53551"/>
                </a:lnTo>
                <a:lnTo>
                  <a:pt x="432904" y="54766"/>
                </a:lnTo>
                <a:lnTo>
                  <a:pt x="432904" y="531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9257" y="6507926"/>
            <a:ext cx="432879" cy="110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3396" y="6287868"/>
            <a:ext cx="702906" cy="33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53998" y="6460127"/>
            <a:ext cx="1447914" cy="157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0" y="6362"/>
            <a:ext cx="9144000" cy="517958"/>
          </a:xfrm>
          <a:custGeom>
            <a:avLst/>
            <a:gdLst/>
            <a:ahLst/>
            <a:cxnLst/>
            <a:rect l="l" t="t" r="r" b="b"/>
            <a:pathLst>
              <a:path w="9144000" h="1200150">
                <a:moveTo>
                  <a:pt x="0" y="1199997"/>
                </a:moveTo>
                <a:lnTo>
                  <a:pt x="9144000" y="1199997"/>
                </a:lnTo>
                <a:lnTo>
                  <a:pt x="9144000" y="0"/>
                </a:lnTo>
                <a:lnTo>
                  <a:pt x="0" y="0"/>
                </a:lnTo>
                <a:lnTo>
                  <a:pt x="0" y="119999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2" y="6350"/>
            <a:ext cx="624205" cy="464820"/>
          </a:xfrm>
          <a:custGeom>
            <a:avLst/>
            <a:gdLst/>
            <a:ahLst/>
            <a:cxnLst/>
            <a:rect l="l" t="t" r="r" b="b"/>
            <a:pathLst>
              <a:path w="624205" h="464820">
                <a:moveTo>
                  <a:pt x="0" y="464756"/>
                </a:moveTo>
                <a:lnTo>
                  <a:pt x="624001" y="464756"/>
                </a:lnTo>
                <a:lnTo>
                  <a:pt x="624001" y="0"/>
                </a:lnTo>
                <a:lnTo>
                  <a:pt x="0" y="0"/>
                </a:lnTo>
                <a:lnTo>
                  <a:pt x="0" y="464756"/>
                </a:lnTo>
                <a:close/>
              </a:path>
            </a:pathLst>
          </a:custGeom>
          <a:solidFill>
            <a:srgbClr val="76A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8207" y="86449"/>
            <a:ext cx="4487983" cy="384721"/>
          </a:xfrm>
          <a:prstGeom prst="rect">
            <a:avLst/>
          </a:prstGeom>
          <a:solidFill>
            <a:srgbClr val="006C67"/>
          </a:solidFill>
        </p:spPr>
        <p:txBody>
          <a:bodyPr vert="horz" wrap="square" lIns="0" tIns="0" rIns="0" bIns="0" rtlCol="0" anchor="b">
            <a:spAutoFit/>
          </a:bodyPr>
          <a:lstStyle/>
          <a:p>
            <a:pPr marL="298450">
              <a:lnSpc>
                <a:spcPct val="100000"/>
              </a:lnSpc>
            </a:pPr>
            <a:r>
              <a:rPr lang="pt-BR" spc="-10" dirty="0" smtClean="0"/>
              <a:t>PEC Nº 06/2019</a:t>
            </a:r>
            <a:endParaRPr spc="-10" dirty="0"/>
          </a:p>
        </p:txBody>
      </p:sp>
      <p:sp>
        <p:nvSpPr>
          <p:cNvPr id="14" name="object 14"/>
          <p:cNvSpPr/>
          <p:nvPr/>
        </p:nvSpPr>
        <p:spPr>
          <a:xfrm>
            <a:off x="9060004" y="6362"/>
            <a:ext cx="1608455" cy="396240"/>
          </a:xfrm>
          <a:custGeom>
            <a:avLst/>
            <a:gdLst/>
            <a:ahLst/>
            <a:cxnLst/>
            <a:rect l="l" t="t" r="r" b="b"/>
            <a:pathLst>
              <a:path w="1608454" h="396240">
                <a:moveTo>
                  <a:pt x="0" y="395986"/>
                </a:moveTo>
                <a:lnTo>
                  <a:pt x="1607997" y="395986"/>
                </a:lnTo>
                <a:lnTo>
                  <a:pt x="1607997" y="0"/>
                </a:lnTo>
                <a:lnTo>
                  <a:pt x="0" y="0"/>
                </a:lnTo>
                <a:lnTo>
                  <a:pt x="0" y="395986"/>
                </a:lnTo>
                <a:close/>
              </a:path>
            </a:pathLst>
          </a:custGeom>
          <a:solidFill>
            <a:srgbClr val="F7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Retângulo 16"/>
          <p:cNvSpPr/>
          <p:nvPr/>
        </p:nvSpPr>
        <p:spPr>
          <a:xfrm>
            <a:off x="1850440" y="1602679"/>
            <a:ext cx="8491120" cy="34833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3000" b="1" dirty="0" smtClean="0"/>
              <a:t>OBRIGADO!</a:t>
            </a:r>
          </a:p>
          <a:p>
            <a:pPr algn="ctr"/>
            <a:r>
              <a:rPr lang="pt-BR" sz="3000" b="1" dirty="0" err="1" smtClean="0"/>
              <a:t>Allex</a:t>
            </a:r>
            <a:r>
              <a:rPr lang="pt-BR" sz="3000" b="1" dirty="0" smtClean="0"/>
              <a:t> Albert Rodrigues</a:t>
            </a:r>
          </a:p>
          <a:p>
            <a:pPr algn="ctr"/>
            <a:r>
              <a:rPr lang="pt-BR" sz="3000" b="1" dirty="0" smtClean="0"/>
              <a:t>SUBSECRETARIO DOS REGIMES PRÓPRIOS DE PREVIDÊNCIA SOCIAL - SECRETARIA DE PREVIDÊNCIA</a:t>
            </a:r>
            <a:endParaRPr lang="pt-BR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64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5846</TotalTime>
  <Words>5296</Words>
  <Application>Microsoft Office PowerPoint</Application>
  <PresentationFormat>Widescreen</PresentationFormat>
  <Paragraphs>566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Tema do Office</vt:lpstr>
      <vt:lpstr>Nova Previdência</vt:lpstr>
      <vt:lpstr>PEC Nº 06/2019</vt:lpstr>
      <vt:lpstr>PEC Nº 06/2019</vt:lpstr>
      <vt:lpstr>PEC Nº 06/2019</vt:lpstr>
      <vt:lpstr>PEC Nº 06/2019</vt:lpstr>
      <vt:lpstr>PEC Nº 06/2019</vt:lpstr>
      <vt:lpstr>PEC Nº 06/2019</vt:lpstr>
      <vt:lpstr>PEC Nº 06/2019</vt:lpstr>
      <vt:lpstr>Apresentação do PowerPoint</vt:lpstr>
      <vt:lpstr>PEC Nº 06/2019</vt:lpstr>
      <vt:lpstr>PEC Nº 06/2019</vt:lpstr>
      <vt:lpstr>Apresentação do PowerPoint</vt:lpstr>
      <vt:lpstr>PEC Nº 06/2019</vt:lpstr>
      <vt:lpstr>PEC Nº 06/2019</vt:lpstr>
      <vt:lpstr>PEC Nº 06/2019</vt:lpstr>
      <vt:lpstr>Apresentação do PowerPoint</vt:lpstr>
      <vt:lpstr>PEC Nº 06/2019</vt:lpstr>
      <vt:lpstr>Apresentação do PowerPoint</vt:lpstr>
      <vt:lpstr>PEC Nº 06/2019</vt:lpstr>
      <vt:lpstr>PEC Nº 06/2019</vt:lpstr>
      <vt:lpstr>Apresentação do PowerPoint</vt:lpstr>
      <vt:lpstr>Apresentação do PowerPoint</vt:lpstr>
      <vt:lpstr>PEC Nº 06/2019</vt:lpstr>
      <vt:lpstr>PEC Nº 06/2019</vt:lpstr>
      <vt:lpstr>PEC Nº 06/2019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Nova Previdência</dc:title>
  <dc:creator>Patricia Mesquita</dc:creator>
  <cp:lastModifiedBy>Usuário do Windows</cp:lastModifiedBy>
  <cp:revision>580</cp:revision>
  <cp:lastPrinted>2019-08-09T12:55:59Z</cp:lastPrinted>
  <dcterms:created xsi:type="dcterms:W3CDTF">2019-02-17T14:23:30Z</dcterms:created>
  <dcterms:modified xsi:type="dcterms:W3CDTF">2019-08-22T19:42:22Z</dcterms:modified>
</cp:coreProperties>
</file>