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08" r:id="rId2"/>
    <p:sldId id="402" r:id="rId3"/>
    <p:sldId id="403" r:id="rId4"/>
    <p:sldId id="409" r:id="rId5"/>
  </p:sldIdLst>
  <p:sldSz cx="12192000" cy="6858000"/>
  <p:notesSz cx="6797675" cy="99266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CC00"/>
    <a:srgbClr val="A7FBC1"/>
    <a:srgbClr val="FFFF00"/>
    <a:srgbClr val="F856B6"/>
    <a:srgbClr val="833AC6"/>
    <a:srgbClr val="FF6600"/>
    <a:srgbClr val="FFFDAD"/>
    <a:srgbClr val="99FF99"/>
    <a:srgbClr val="C4D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518" autoAdjust="0"/>
  </p:normalViewPr>
  <p:slideViewPr>
    <p:cSldViewPr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92" tIns="45746" rIns="91492" bIns="45746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92" tIns="45746" rIns="91492" bIns="45746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394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5685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7261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63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15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68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45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41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86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147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61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4662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3511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A505103-445D-4C3C-891E-47608494EA36}" type="slidenum">
              <a:rPr lang="en-US" altLang="pt-BR"/>
              <a:pPr/>
              <a:t>‹nº›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115031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os estilos do texto mestre</a:t>
            </a:r>
          </a:p>
          <a:p>
            <a:pPr lvl="1"/>
            <a:r>
              <a:rPr lang="pt-BR" altLang="es-ES" dirty="0"/>
              <a:t>Segundo nível</a:t>
            </a:r>
          </a:p>
          <a:p>
            <a:pPr lvl="2"/>
            <a:r>
              <a:rPr lang="pt-BR" altLang="es-ES" dirty="0"/>
              <a:t>Terceiro nível</a:t>
            </a:r>
          </a:p>
          <a:p>
            <a:pPr lvl="3"/>
            <a:r>
              <a:rPr lang="pt-BR" altLang="es-ES" dirty="0"/>
              <a:t>Quarto nível</a:t>
            </a:r>
          </a:p>
          <a:p>
            <a:pPr lvl="4"/>
            <a:r>
              <a:rPr lang="pt-BR" altLang="es-E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/>
              <a:pPr>
                <a:defRPr/>
              </a:pPr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412776"/>
            <a:ext cx="12191794" cy="3060300"/>
          </a:xfrm>
        </p:spPr>
        <p:txBody>
          <a:bodyPr/>
          <a:lstStyle/>
          <a:p>
            <a:r>
              <a:rPr lang="pt-BR" sz="5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INFORME: DECRETO</a:t>
            </a:r>
            <a:br>
              <a:rPr lang="pt-BR" sz="5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pt-BR" sz="5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COMPENSAÇÃO PREVIDENCIÁRIA</a:t>
            </a:r>
            <a:endParaRPr lang="pt-BR" sz="48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5229200"/>
            <a:ext cx="12191794" cy="12464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endParaRPr lang="pt-BR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pt-BR" sz="21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66ª REUNIÃO ORDINÁRIA CONAPREV</a:t>
            </a:r>
          </a:p>
          <a:p>
            <a:pPr algn="r">
              <a:spcBef>
                <a:spcPts val="0"/>
              </a:spcBef>
              <a:defRPr/>
            </a:pPr>
            <a:endParaRPr lang="pt-BR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  <a:p>
            <a:pPr algn="r">
              <a:spcBef>
                <a:spcPts val="0"/>
              </a:spcBef>
              <a:defRPr/>
            </a:pPr>
            <a:r>
              <a:rPr lang="pt-BR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MANAUS - AM - 23 DE AGOSTO DE 2019</a:t>
            </a:r>
            <a:endParaRPr lang="pt-BR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CaixaDeTexto 1"/>
          <p:cNvSpPr txBox="1">
            <a:spLocks noChangeArrowheads="1"/>
          </p:cNvSpPr>
          <p:nvPr/>
        </p:nvSpPr>
        <p:spPr bwMode="auto">
          <a:xfrm>
            <a:off x="-21325" y="-30765"/>
            <a:ext cx="9645717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pt-BR" altLang="pt-BR" sz="285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COMPENSAÇÃO PREVIDENCIÁRIA - LEI Nº 13.846/2019</a:t>
            </a:r>
            <a:endParaRPr lang="pt-BR" altLang="pt-BR" sz="2850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79780" y="661639"/>
            <a:ext cx="114419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CRP deixa de ser exigido para compensação previdenciária.</a:t>
            </a:r>
            <a:endParaRPr lang="pt-BR" sz="2800" dirty="0">
              <a:solidFill>
                <a:prstClr val="black"/>
              </a:solidFill>
              <a:latin typeface="+mj-lt"/>
            </a:endParaRPr>
          </a:p>
          <a:p>
            <a:pPr algn="just"/>
            <a:r>
              <a:rPr lang="pt-BR" sz="2200" dirty="0" smtClean="0">
                <a:latin typeface="+mj-lt"/>
              </a:rPr>
              <a:t>Art. 7º (...)</a:t>
            </a:r>
          </a:p>
          <a:p>
            <a:pPr algn="just"/>
            <a:r>
              <a:rPr lang="pt-BR" sz="2200" dirty="0" smtClean="0">
                <a:latin typeface="+mj-lt"/>
              </a:rPr>
              <a:t>(...)</a:t>
            </a:r>
            <a:endParaRPr lang="pt-BR" sz="2200" dirty="0">
              <a:latin typeface="+mj-lt"/>
            </a:endParaRPr>
          </a:p>
          <a:p>
            <a:pPr algn="just"/>
            <a:r>
              <a:rPr lang="pt-BR" sz="2200" strike="sngStrike" dirty="0" smtClean="0">
                <a:latin typeface="+mj-lt"/>
              </a:rPr>
              <a:t>IV </a:t>
            </a:r>
            <a:r>
              <a:rPr lang="pt-BR" sz="2200" strike="sngStrike" dirty="0">
                <a:latin typeface="+mj-lt"/>
              </a:rPr>
              <a:t>- suspensão do pagamento dos valores devidos pelo Regime Geral de Previdência Social em razão da Lei no 9.796, de 5 de maio de 1999</a:t>
            </a:r>
            <a:r>
              <a:rPr lang="pt-BR" sz="2200" strike="sngStrike" dirty="0" smtClean="0">
                <a:latin typeface="+mj-lt"/>
              </a:rPr>
              <a:t>.</a:t>
            </a:r>
          </a:p>
          <a:p>
            <a:pPr lvl="0" algn="just">
              <a:spcBef>
                <a:spcPts val="300"/>
              </a:spcBef>
              <a:spcAft>
                <a:spcPts val="600"/>
              </a:spcAft>
            </a:pPr>
            <a:endParaRPr lang="pt-BR" sz="1200" dirty="0" smtClean="0">
              <a:solidFill>
                <a:prstClr val="black"/>
              </a:solidFill>
              <a:latin typeface="+mj-lt"/>
            </a:endParaRPr>
          </a:p>
          <a:p>
            <a:pPr marL="342900" lvl="0" indent="-342900" algn="just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Compensação previdenciária passa a ser requisito para emissão do CRP.</a:t>
            </a:r>
            <a:endParaRPr lang="pt-BR" sz="2800" dirty="0">
              <a:solidFill>
                <a:prstClr val="black"/>
              </a:solidFill>
              <a:latin typeface="+mj-lt"/>
            </a:endParaRPr>
          </a:p>
          <a:p>
            <a:pPr algn="just"/>
            <a:r>
              <a:rPr lang="pt-BR" sz="2200" dirty="0">
                <a:latin typeface="+mj-lt"/>
              </a:rPr>
              <a:t>Art. </a:t>
            </a:r>
            <a:r>
              <a:rPr lang="pt-BR" sz="2200" dirty="0" smtClean="0">
                <a:latin typeface="+mj-lt"/>
              </a:rPr>
              <a:t>1º </a:t>
            </a:r>
            <a:r>
              <a:rPr lang="pt-BR" sz="2200" dirty="0">
                <a:latin typeface="+mj-lt"/>
              </a:rPr>
              <a:t>(...)</a:t>
            </a:r>
          </a:p>
          <a:p>
            <a:pPr algn="just"/>
            <a:r>
              <a:rPr lang="pt-BR" sz="2200" dirty="0">
                <a:latin typeface="+mj-lt"/>
              </a:rPr>
              <a:t>(...)</a:t>
            </a:r>
          </a:p>
          <a:p>
            <a:pPr algn="just"/>
            <a:r>
              <a:rPr lang="pt-BR" sz="2200" dirty="0" smtClean="0">
                <a:latin typeface="+mj-lt"/>
              </a:rPr>
              <a:t>§ </a:t>
            </a:r>
            <a:r>
              <a:rPr lang="pt-BR" sz="2200" dirty="0">
                <a:latin typeface="+mj-lt"/>
              </a:rPr>
              <a:t>2º Os regimes próprios de previdência social da União, dos Estados, do Distrito Federal e dos Municípios </a:t>
            </a:r>
            <a:r>
              <a:rPr lang="pt-BR" sz="2200" u="sng" dirty="0">
                <a:latin typeface="+mj-lt"/>
              </a:rPr>
              <a:t>operacionalizarão a compensação financeira</a:t>
            </a:r>
            <a:r>
              <a:rPr lang="pt-BR" sz="2200" dirty="0">
                <a:latin typeface="+mj-lt"/>
              </a:rPr>
              <a:t> a que se referem o § 9º do art. 201 da Constituição Federal e a Lei nº 9.796, de 5 de maio de 1999, </a:t>
            </a:r>
            <a:r>
              <a:rPr lang="pt-BR" sz="2200" u="sng" dirty="0">
                <a:latin typeface="+mj-lt"/>
              </a:rPr>
              <a:t>entre si e com o regime geral de previdência social</a:t>
            </a:r>
            <a:r>
              <a:rPr lang="pt-BR" sz="2200" dirty="0">
                <a:latin typeface="+mj-lt"/>
              </a:rPr>
              <a:t>, </a:t>
            </a:r>
            <a:r>
              <a:rPr lang="pt-BR" sz="2200" u="sng" dirty="0">
                <a:latin typeface="+mj-lt"/>
              </a:rPr>
              <a:t>sob pena de incidirem nas sanções de que trata o art. 7º desta Lei</a:t>
            </a:r>
            <a:r>
              <a:rPr lang="pt-BR" sz="2200" dirty="0">
                <a:latin typeface="+mj-lt"/>
              </a:rPr>
              <a:t>.</a:t>
            </a:r>
          </a:p>
          <a:p>
            <a:pPr algn="just"/>
            <a:endParaRPr lang="pt-BR" sz="2200" strike="sngStrike" dirty="0" smtClean="0">
              <a:latin typeface="+mj-lt"/>
            </a:endParaRPr>
          </a:p>
          <a:p>
            <a:pPr algn="just"/>
            <a:endParaRPr lang="pt-BR" sz="2200" strike="sngStrike" dirty="0" smtClean="0">
              <a:latin typeface="+mj-lt"/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48769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CaixaDeTexto 1"/>
          <p:cNvSpPr txBox="1">
            <a:spLocks noChangeArrowheads="1"/>
          </p:cNvSpPr>
          <p:nvPr/>
        </p:nvSpPr>
        <p:spPr bwMode="auto">
          <a:xfrm>
            <a:off x="0" y="7937"/>
            <a:ext cx="9645717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pt-BR" altLang="pt-BR" sz="285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COMPENSAÇÃO PREVIDENCIÁRIA - LEI Nº 13.846/2019</a:t>
            </a:r>
            <a:endParaRPr lang="pt-BR" altLang="pt-BR" sz="2850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07975" y="836712"/>
            <a:ext cx="11441994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Compensação entre os RPPS: regulamentação e requisito para receber compensação com RGPS (novos §§ 1º e 2º do art. 8º-A da Lei nº 9796/1999).</a:t>
            </a:r>
            <a:endParaRPr lang="pt-BR" sz="2800" dirty="0">
              <a:solidFill>
                <a:prstClr val="black"/>
              </a:solidFill>
              <a:latin typeface="+mj-lt"/>
            </a:endParaRPr>
          </a:p>
          <a:p>
            <a:pPr algn="just"/>
            <a:endParaRPr lang="pt-BR" sz="1000" dirty="0" smtClean="0">
              <a:latin typeface="+mj-lt"/>
            </a:endParaRPr>
          </a:p>
          <a:p>
            <a:pPr algn="just"/>
            <a:r>
              <a:rPr lang="pt-BR" sz="2200" dirty="0" smtClean="0">
                <a:latin typeface="+mj-lt"/>
              </a:rPr>
              <a:t>Art</a:t>
            </a:r>
            <a:r>
              <a:rPr lang="pt-BR" sz="2200" dirty="0">
                <a:latin typeface="+mj-lt"/>
              </a:rPr>
              <a:t>. </a:t>
            </a:r>
            <a:r>
              <a:rPr lang="pt-BR" sz="2200" dirty="0" smtClean="0">
                <a:latin typeface="+mj-lt"/>
              </a:rPr>
              <a:t>8º-A</a:t>
            </a:r>
            <a:r>
              <a:rPr lang="pt-BR" sz="2200" dirty="0">
                <a:latin typeface="+mj-lt"/>
              </a:rPr>
              <a:t>.  A compensação financeira entre os regimes próprios de previdência social da União, dos Estados, do Distrito Federal e dos Municípios, na hipótese de contagem recíproca de tempos de contribuição, obedecerá, no que couber, às disposições desta </a:t>
            </a:r>
            <a:r>
              <a:rPr lang="pt-BR" sz="2200" dirty="0" smtClean="0">
                <a:latin typeface="+mj-lt"/>
              </a:rPr>
              <a:t>Lei.</a:t>
            </a:r>
            <a:endParaRPr lang="pt-BR" sz="2200" dirty="0">
              <a:latin typeface="+mj-lt"/>
            </a:endParaRPr>
          </a:p>
          <a:p>
            <a:pPr algn="just"/>
            <a:r>
              <a:rPr lang="pt-BR" sz="2200" dirty="0" smtClean="0">
                <a:latin typeface="+mj-lt"/>
              </a:rPr>
              <a:t>§ </a:t>
            </a:r>
            <a:r>
              <a:rPr lang="pt-BR" sz="2200" dirty="0">
                <a:latin typeface="+mj-lt"/>
              </a:rPr>
              <a:t>1º O </a:t>
            </a:r>
            <a:r>
              <a:rPr lang="pt-BR" sz="2200" u="sng" dirty="0">
                <a:latin typeface="+mj-lt"/>
              </a:rPr>
              <a:t>regulamento</a:t>
            </a:r>
            <a:r>
              <a:rPr lang="pt-BR" sz="2200" dirty="0">
                <a:latin typeface="+mj-lt"/>
              </a:rPr>
              <a:t> estabelecerá as disposições específicas a serem observadas na compensação financeira entre os regimes próprios de previdência social, inclusive no que se refere ao período de estoque e às condições para seu pagamento, admitido o parcelamento</a:t>
            </a:r>
            <a:r>
              <a:rPr lang="pt-BR" sz="2200" dirty="0" smtClean="0">
                <a:latin typeface="+mj-lt"/>
              </a:rPr>
              <a:t>.</a:t>
            </a:r>
            <a:endParaRPr lang="pt-BR" sz="2200" dirty="0">
              <a:latin typeface="+mj-lt"/>
            </a:endParaRPr>
          </a:p>
          <a:p>
            <a:pPr algn="just"/>
            <a:r>
              <a:rPr lang="pt-BR" sz="2200" dirty="0" smtClean="0">
                <a:latin typeface="+mj-lt"/>
              </a:rPr>
              <a:t>§ </a:t>
            </a:r>
            <a:r>
              <a:rPr lang="pt-BR" sz="2200" dirty="0">
                <a:latin typeface="+mj-lt"/>
              </a:rPr>
              <a:t>2º O ente federativo que não aderir à compensação financeira com os demais regimes próprios de previdência social ou inadimplir suas obrigações terá </a:t>
            </a:r>
            <a:r>
              <a:rPr lang="pt-BR" sz="2200" u="sng" dirty="0">
                <a:latin typeface="+mj-lt"/>
              </a:rPr>
              <a:t>suspenso</a:t>
            </a:r>
            <a:r>
              <a:rPr lang="pt-BR" sz="2200" dirty="0">
                <a:latin typeface="+mj-lt"/>
              </a:rPr>
              <a:t> o recebimento dos valores devidos pela compensação com o regime geral de previdência social, na forma estabelecida no regulamento. </a:t>
            </a:r>
          </a:p>
          <a:p>
            <a:pPr algn="just"/>
            <a:endParaRPr lang="pt-BR" sz="2200" strike="sngStrike" dirty="0" smtClean="0">
              <a:latin typeface="+mj-lt"/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2793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CaixaDeTexto 1"/>
          <p:cNvSpPr txBox="1">
            <a:spLocks noChangeArrowheads="1"/>
          </p:cNvSpPr>
          <p:nvPr/>
        </p:nvSpPr>
        <p:spPr bwMode="auto">
          <a:xfrm>
            <a:off x="-21325" y="-30765"/>
            <a:ext cx="9645717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pt-BR" altLang="pt-BR" sz="285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COMPENSAÇÃO PREVIDENCIÁRIA</a:t>
            </a:r>
            <a:endParaRPr lang="pt-BR" altLang="pt-BR" sz="2850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79780" y="661639"/>
            <a:ext cx="11441994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2017: GT COMPREV</a:t>
            </a:r>
            <a:endParaRPr lang="pt-BR" sz="1200" dirty="0" smtClean="0">
              <a:solidFill>
                <a:prstClr val="black"/>
              </a:solidFill>
              <a:latin typeface="+mj-lt"/>
            </a:endParaRPr>
          </a:p>
          <a:p>
            <a:pPr lvl="0" algn="just">
              <a:spcBef>
                <a:spcPts val="300"/>
              </a:spcBef>
              <a:spcAft>
                <a:spcPts val="600"/>
              </a:spcAft>
            </a:pPr>
            <a:endParaRPr lang="pt-BR" sz="2800" dirty="0" smtClean="0">
              <a:solidFill>
                <a:prstClr val="black"/>
              </a:solidFill>
              <a:latin typeface="+mj-lt"/>
            </a:endParaRPr>
          </a:p>
          <a:p>
            <a:pPr marL="342900" lvl="0" indent="-342900" algn="just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2018: Proposta Decreto até Casa Civil</a:t>
            </a:r>
          </a:p>
          <a:p>
            <a:pPr marL="712788" lvl="0" indent="-349250" algn="just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prstClr val="black"/>
                </a:solidFill>
                <a:latin typeface="Calibri"/>
              </a:rPr>
              <a:t>Regulamenta </a:t>
            </a:r>
            <a:r>
              <a:rPr lang="pt-BR" sz="2800" dirty="0">
                <a:solidFill>
                  <a:prstClr val="black"/>
                </a:solidFill>
                <a:latin typeface="Calibri"/>
              </a:rPr>
              <a:t>compensação entre os RPPS</a:t>
            </a:r>
            <a:r>
              <a:rPr lang="pt-BR" sz="2800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712788" lvl="0" indent="-349250" algn="just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prstClr val="black"/>
                </a:solidFill>
                <a:latin typeface="Calibri"/>
              </a:rPr>
              <a:t>CGCOMP - Comitê Gestor da Compensação Previdenciária entre os RPPS.</a:t>
            </a:r>
            <a:endParaRPr lang="pt-BR" sz="2800" dirty="0">
              <a:solidFill>
                <a:prstClr val="black"/>
              </a:solidFill>
              <a:latin typeface="Calibri"/>
            </a:endParaRPr>
          </a:p>
          <a:p>
            <a:pPr lvl="0" algn="just">
              <a:spcBef>
                <a:spcPts val="300"/>
              </a:spcBef>
              <a:spcAft>
                <a:spcPts val="600"/>
              </a:spcAft>
            </a:pPr>
            <a:endParaRPr lang="pt-BR" sz="2800" dirty="0" smtClean="0">
              <a:solidFill>
                <a:prstClr val="black"/>
              </a:solidFill>
              <a:latin typeface="+mj-lt"/>
            </a:endParaRPr>
          </a:p>
          <a:p>
            <a:pPr marL="342900" lvl="0" indent="-342900" algn="just">
              <a:spcBef>
                <a:spcPts val="3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2019: Nova proposta em discussão Ministério da Economia</a:t>
            </a:r>
          </a:p>
          <a:p>
            <a:pPr marL="712788" lvl="0" indent="-349250" algn="just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Atualiza compensação entre RGPS e regulamenta compensação entre os RPPS.</a:t>
            </a:r>
          </a:p>
          <a:p>
            <a:pPr marL="712788" lvl="0" indent="-349250" algn="just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prstClr val="black"/>
                </a:solidFill>
                <a:latin typeface="+mj-lt"/>
              </a:rPr>
              <a:t>CNRPPS - Conselho Nacional dos Regimes Próprios de Previdência Social.</a:t>
            </a:r>
            <a:endParaRPr lang="pt-BR" sz="2800" dirty="0">
              <a:solidFill>
                <a:prstClr val="black"/>
              </a:solidFill>
              <a:latin typeface="+mj-lt"/>
            </a:endParaRPr>
          </a:p>
          <a:p>
            <a:pPr algn="just"/>
            <a:endParaRPr lang="pt-BR" sz="2200" strike="sngStrike" dirty="0" smtClean="0">
              <a:latin typeface="+mj-lt"/>
            </a:endParaRPr>
          </a:p>
          <a:p>
            <a:pPr algn="just"/>
            <a:endParaRPr lang="pt-BR" sz="2200" strike="sngStrike" dirty="0" smtClean="0">
              <a:latin typeface="+mj-lt"/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63358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10402</TotalTime>
  <Words>392</Words>
  <Application>Microsoft Office PowerPoint</Application>
  <PresentationFormat>Widescreen</PresentationFormat>
  <Paragraphs>34</Paragraphs>
  <Slides>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Gisha</vt:lpstr>
      <vt:lpstr>Wingdings</vt:lpstr>
      <vt:lpstr>Tema do Office</vt:lpstr>
      <vt:lpstr>INFORME: DECRETO COMPENSAÇÃO PREVIDENCIÁRIA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NARLON</cp:lastModifiedBy>
  <cp:revision>814</cp:revision>
  <cp:lastPrinted>2019-02-25T18:26:42Z</cp:lastPrinted>
  <dcterms:created xsi:type="dcterms:W3CDTF">2016-02-12T16:57:42Z</dcterms:created>
  <dcterms:modified xsi:type="dcterms:W3CDTF">2019-08-23T03:17:21Z</dcterms:modified>
</cp:coreProperties>
</file>